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Lato" panose="020F0502020204030203" pitchFamily="34" charset="0"/>
      <p:regular r:id="rId15"/>
      <p:bold r:id="rId16"/>
      <p:italic r:id="rId17"/>
      <p:boldItalic r:id="rId18"/>
    </p:embeddedFont>
    <p:embeddedFont>
      <p:font typeface="Lora" pitchFamily="2" charset="77"/>
      <p:regular r:id="rId19"/>
      <p:bold r:id="rId20"/>
      <p:italic r:id="rId21"/>
      <p:boldItalic r:id="rId22"/>
    </p:embeddedFont>
    <p:embeddedFont>
      <p:font typeface="Montserrat" pitchFamily="2" charset="77"/>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Playfair Display Bold" pitchFamily="2" charset="77"/>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p:cViewPr varScale="1">
        <p:scale>
          <a:sx n="82" d="100"/>
          <a:sy n="82" d="100"/>
        </p:scale>
        <p:origin x="6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ey.com/fr_fr/careers/devenez-auditeur-chez-ey"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hyperlink" Target="https://menville-damian.odoo.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01235" y="782828"/>
            <a:ext cx="8186765" cy="8721344"/>
            <a:chOff x="0" y="0"/>
            <a:chExt cx="10915686" cy="11628458"/>
          </a:xfrm>
        </p:grpSpPr>
        <p:grpSp>
          <p:nvGrpSpPr>
            <p:cNvPr id="3" name="Group 3"/>
            <p:cNvGrpSpPr/>
            <p:nvPr/>
          </p:nvGrpSpPr>
          <p:grpSpPr>
            <a:xfrm rot="5400000">
              <a:off x="-192472" y="192472"/>
              <a:ext cx="10972800" cy="10587857"/>
              <a:chOff x="0" y="0"/>
              <a:chExt cx="2167467" cy="2091429"/>
            </a:xfrm>
          </p:grpSpPr>
          <p:sp>
            <p:nvSpPr>
              <p:cNvPr id="4" name="Freeform 4"/>
              <p:cNvSpPr/>
              <p:nvPr/>
            </p:nvSpPr>
            <p:spPr>
              <a:xfrm>
                <a:off x="0" y="0"/>
                <a:ext cx="2167467" cy="2091429"/>
              </a:xfrm>
              <a:custGeom>
                <a:avLst/>
                <a:gdLst/>
                <a:ahLst/>
                <a:cxnLst/>
                <a:rect l="l" t="t" r="r" b="b"/>
                <a:pathLst>
                  <a:path w="2167467" h="2091429">
                    <a:moveTo>
                      <a:pt x="0" y="0"/>
                    </a:moveTo>
                    <a:lnTo>
                      <a:pt x="2167467" y="0"/>
                    </a:lnTo>
                    <a:lnTo>
                      <a:pt x="2167467" y="2091429"/>
                    </a:lnTo>
                    <a:lnTo>
                      <a:pt x="0" y="2091429"/>
                    </a:lnTo>
                    <a:close/>
                  </a:path>
                </a:pathLst>
              </a:custGeom>
              <a:solidFill>
                <a:srgbClr val="E6E6E6"/>
              </a:solidFill>
            </p:spPr>
          </p:sp>
          <p:sp>
            <p:nvSpPr>
              <p:cNvPr id="5" name="TextBox 5"/>
              <p:cNvSpPr txBox="1"/>
              <p:nvPr/>
            </p:nvSpPr>
            <p:spPr>
              <a:xfrm>
                <a:off x="0" y="-38100"/>
                <a:ext cx="2167467" cy="212952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79898" y="655658"/>
              <a:ext cx="10235788" cy="10972800"/>
            </a:xfrm>
            <a:custGeom>
              <a:avLst/>
              <a:gdLst/>
              <a:ahLst/>
              <a:cxnLst/>
              <a:rect l="l" t="t" r="r" b="b"/>
              <a:pathLst>
                <a:path w="10235788" h="10972800">
                  <a:moveTo>
                    <a:pt x="0" y="0"/>
                  </a:moveTo>
                  <a:lnTo>
                    <a:pt x="10235788" y="0"/>
                  </a:lnTo>
                  <a:lnTo>
                    <a:pt x="10235788" y="10972800"/>
                  </a:lnTo>
                  <a:lnTo>
                    <a:pt x="0" y="10972800"/>
                  </a:lnTo>
                  <a:lnTo>
                    <a:pt x="0" y="0"/>
                  </a:lnTo>
                  <a:close/>
                </a:path>
              </a:pathLst>
            </a:custGeom>
            <a:blipFill>
              <a:blip r:embed="rId2"/>
              <a:stretch>
                <a:fillRect l="-3600" r="-3600"/>
              </a:stretch>
            </a:blipFill>
          </p:spPr>
        </p:sp>
      </p:grpSp>
      <p:grpSp>
        <p:nvGrpSpPr>
          <p:cNvPr id="7" name="Group 7"/>
          <p:cNvGrpSpPr/>
          <p:nvPr/>
        </p:nvGrpSpPr>
        <p:grpSpPr>
          <a:xfrm rot="5400000">
            <a:off x="-4001090" y="4001090"/>
            <a:ext cx="10287000" cy="2284820"/>
            <a:chOff x="0" y="0"/>
            <a:chExt cx="2709333" cy="601763"/>
          </a:xfrm>
        </p:grpSpPr>
        <p:sp>
          <p:nvSpPr>
            <p:cNvPr id="8" name="Freeform 8"/>
            <p:cNvSpPr/>
            <p:nvPr/>
          </p:nvSpPr>
          <p:spPr>
            <a:xfrm>
              <a:off x="0" y="0"/>
              <a:ext cx="2709333" cy="601763"/>
            </a:xfrm>
            <a:custGeom>
              <a:avLst/>
              <a:gdLst/>
              <a:ahLst/>
              <a:cxnLst/>
              <a:rect l="l" t="t" r="r" b="b"/>
              <a:pathLst>
                <a:path w="2709333" h="601763">
                  <a:moveTo>
                    <a:pt x="0" y="0"/>
                  </a:moveTo>
                  <a:lnTo>
                    <a:pt x="2709333" y="0"/>
                  </a:lnTo>
                  <a:lnTo>
                    <a:pt x="2709333" y="601763"/>
                  </a:lnTo>
                  <a:lnTo>
                    <a:pt x="0" y="601763"/>
                  </a:lnTo>
                  <a:close/>
                </a:path>
              </a:pathLst>
            </a:custGeom>
            <a:solidFill>
              <a:srgbClr val="E6E6E6"/>
            </a:solidFill>
          </p:spPr>
        </p:sp>
        <p:sp>
          <p:nvSpPr>
            <p:cNvPr id="9" name="TextBox 9"/>
            <p:cNvSpPr txBox="1"/>
            <p:nvPr/>
          </p:nvSpPr>
          <p:spPr>
            <a:xfrm>
              <a:off x="0" y="-38100"/>
              <a:ext cx="2709333" cy="639863"/>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921680" y="2836229"/>
            <a:ext cx="8910885" cy="6471916"/>
            <a:chOff x="0" y="0"/>
            <a:chExt cx="11881180" cy="8629222"/>
          </a:xfrm>
        </p:grpSpPr>
        <p:sp>
          <p:nvSpPr>
            <p:cNvPr id="11" name="TextBox 11"/>
            <p:cNvSpPr txBox="1"/>
            <p:nvPr/>
          </p:nvSpPr>
          <p:spPr>
            <a:xfrm>
              <a:off x="0" y="-19050"/>
              <a:ext cx="11881180" cy="7407910"/>
            </a:xfrm>
            <a:prstGeom prst="rect">
              <a:avLst/>
            </a:prstGeom>
          </p:spPr>
          <p:txBody>
            <a:bodyPr lIns="0" tIns="0" rIns="0" bIns="0" rtlCol="0" anchor="t">
              <a:spAutoFit/>
            </a:bodyPr>
            <a:lstStyle/>
            <a:p>
              <a:pPr algn="l">
                <a:lnSpc>
                  <a:spcPts val="14640"/>
                </a:lnSpc>
              </a:pPr>
              <a:r>
                <a:rPr lang="en-US" sz="12000" b="1">
                  <a:solidFill>
                    <a:srgbClr val="000000"/>
                  </a:solidFill>
                  <a:latin typeface="Playfair Display Bold"/>
                  <a:ea typeface="Playfair Display Bold"/>
                  <a:cs typeface="Playfair Display Bold"/>
                  <a:sym typeface="Playfair Display Bold"/>
                </a:rPr>
                <a:t>Personal Professional Project</a:t>
              </a:r>
            </a:p>
          </p:txBody>
        </p:sp>
        <p:sp>
          <p:nvSpPr>
            <p:cNvPr id="12" name="TextBox 12"/>
            <p:cNvSpPr txBox="1"/>
            <p:nvPr/>
          </p:nvSpPr>
          <p:spPr>
            <a:xfrm>
              <a:off x="142693" y="7689592"/>
              <a:ext cx="8766423" cy="515620"/>
            </a:xfrm>
            <a:prstGeom prst="rect">
              <a:avLst/>
            </a:prstGeom>
          </p:spPr>
          <p:txBody>
            <a:bodyPr lIns="0" tIns="0" rIns="0" bIns="0" rtlCol="0" anchor="t">
              <a:spAutoFit/>
            </a:bodyPr>
            <a:lstStyle/>
            <a:p>
              <a:pPr algn="l">
                <a:lnSpc>
                  <a:spcPts val="3359"/>
                </a:lnSpc>
              </a:pPr>
              <a:r>
                <a:rPr lang="en-US" sz="2400" spc="105">
                  <a:solidFill>
                    <a:srgbClr val="000000"/>
                  </a:solidFill>
                  <a:latin typeface="Open Sans"/>
                  <a:ea typeface="Open Sans"/>
                  <a:cs typeface="Open Sans"/>
                  <a:sym typeface="Open Sans"/>
                </a:rPr>
                <a:t>MENVILLE DAMIAN</a:t>
              </a:r>
            </a:p>
          </p:txBody>
        </p:sp>
        <p:sp>
          <p:nvSpPr>
            <p:cNvPr id="13" name="AutoShape 13"/>
            <p:cNvSpPr/>
            <p:nvPr/>
          </p:nvSpPr>
          <p:spPr>
            <a:xfrm>
              <a:off x="142693" y="8603822"/>
              <a:ext cx="2390922" cy="0"/>
            </a:xfrm>
            <a:prstGeom prst="line">
              <a:avLst/>
            </a:prstGeom>
            <a:ln w="50800" cap="flat">
              <a:solidFill>
                <a:srgbClr val="5B5B5B"/>
              </a:solidFill>
              <a:prstDash val="solid"/>
              <a:headEnd type="none" w="sm" len="sm"/>
              <a:tailEnd type="none" w="sm" len="sm"/>
            </a:ln>
          </p:spPr>
        </p:sp>
      </p:grpSp>
      <p:sp>
        <p:nvSpPr>
          <p:cNvPr id="14" name="TextBox 14"/>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1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8607" y="0"/>
            <a:ext cx="6438824" cy="10287000"/>
            <a:chOff x="0" y="0"/>
            <a:chExt cx="1695822" cy="2709333"/>
          </a:xfrm>
        </p:grpSpPr>
        <p:sp>
          <p:nvSpPr>
            <p:cNvPr id="3" name="Freeform 3"/>
            <p:cNvSpPr/>
            <p:nvPr/>
          </p:nvSpPr>
          <p:spPr>
            <a:xfrm>
              <a:off x="0" y="0"/>
              <a:ext cx="1695822" cy="2709333"/>
            </a:xfrm>
            <a:custGeom>
              <a:avLst/>
              <a:gdLst/>
              <a:ahLst/>
              <a:cxnLst/>
              <a:rect l="l" t="t" r="r" b="b"/>
              <a:pathLst>
                <a:path w="1695822" h="2709333">
                  <a:moveTo>
                    <a:pt x="0" y="0"/>
                  </a:moveTo>
                  <a:lnTo>
                    <a:pt x="1695822" y="0"/>
                  </a:lnTo>
                  <a:lnTo>
                    <a:pt x="1695822" y="2709333"/>
                  </a:lnTo>
                  <a:lnTo>
                    <a:pt x="0" y="2709333"/>
                  </a:lnTo>
                  <a:close/>
                </a:path>
              </a:pathLst>
            </a:custGeom>
            <a:solidFill>
              <a:srgbClr val="E6E6E6"/>
            </a:solidFill>
          </p:spPr>
        </p:sp>
        <p:sp>
          <p:nvSpPr>
            <p:cNvPr id="4" name="TextBox 4"/>
            <p:cNvSpPr txBox="1"/>
            <p:nvPr/>
          </p:nvSpPr>
          <p:spPr>
            <a:xfrm>
              <a:off x="0" y="-38100"/>
              <a:ext cx="169582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2658" y="1264465"/>
            <a:ext cx="6270918" cy="7758070"/>
          </a:xfrm>
          <a:custGeom>
            <a:avLst/>
            <a:gdLst/>
            <a:ahLst/>
            <a:cxnLst/>
            <a:rect l="l" t="t" r="r" b="b"/>
            <a:pathLst>
              <a:path w="6270918" h="7758070">
                <a:moveTo>
                  <a:pt x="0" y="0"/>
                </a:moveTo>
                <a:lnTo>
                  <a:pt x="6270918" y="0"/>
                </a:lnTo>
                <a:lnTo>
                  <a:pt x="6270918" y="7758070"/>
                </a:lnTo>
                <a:lnTo>
                  <a:pt x="0" y="7758070"/>
                </a:lnTo>
                <a:lnTo>
                  <a:pt x="0" y="0"/>
                </a:lnTo>
                <a:close/>
              </a:path>
            </a:pathLst>
          </a:custGeom>
          <a:blipFill>
            <a:blip r:embed="rId2"/>
            <a:stretch>
              <a:fillRect l="-46378" r="-46378"/>
            </a:stretch>
          </a:blipFill>
        </p:spPr>
      </p:sp>
      <p:sp>
        <p:nvSpPr>
          <p:cNvPr id="6" name="AutoShape 6"/>
          <p:cNvSpPr/>
          <p:nvPr/>
        </p:nvSpPr>
        <p:spPr>
          <a:xfrm>
            <a:off x="8363435" y="4174891"/>
            <a:ext cx="1793191" cy="0"/>
          </a:xfrm>
          <a:prstGeom prst="line">
            <a:avLst/>
          </a:prstGeom>
          <a:ln w="38100" cap="flat">
            <a:solidFill>
              <a:srgbClr val="5B5B5B"/>
            </a:solidFill>
            <a:prstDash val="solid"/>
            <a:headEnd type="none" w="sm" len="sm"/>
            <a:tailEnd type="none" w="sm" len="sm"/>
          </a:ln>
        </p:spPr>
      </p:sp>
      <p:sp>
        <p:nvSpPr>
          <p:cNvPr id="7" name="TextBox 7"/>
          <p:cNvSpPr txBox="1"/>
          <p:nvPr/>
        </p:nvSpPr>
        <p:spPr>
          <a:xfrm>
            <a:off x="8350749" y="2272137"/>
            <a:ext cx="6390698" cy="1085215"/>
          </a:xfrm>
          <a:prstGeom prst="rect">
            <a:avLst/>
          </a:prstGeom>
        </p:spPr>
        <p:txBody>
          <a:bodyPr lIns="0" tIns="0" rIns="0" bIns="0" rtlCol="0" anchor="t">
            <a:spAutoFit/>
          </a:bodyPr>
          <a:lstStyle/>
          <a:p>
            <a:pPr algn="l">
              <a:lnSpc>
                <a:spcPts val="8959"/>
              </a:lnSpc>
            </a:pPr>
            <a:r>
              <a:rPr lang="en-US" sz="6399" b="1">
                <a:solidFill>
                  <a:srgbClr val="000000"/>
                </a:solidFill>
                <a:latin typeface="Playfair Display Bold"/>
                <a:ea typeface="Playfair Display Bold"/>
                <a:cs typeface="Playfair Display Bold"/>
                <a:sym typeface="Playfair Display Bold"/>
              </a:rPr>
              <a:t>Emploi ciblé</a:t>
            </a:r>
          </a:p>
        </p:txBody>
      </p:sp>
      <p:sp>
        <p:nvSpPr>
          <p:cNvPr id="8" name="TextBox 8"/>
          <p:cNvSpPr txBox="1"/>
          <p:nvPr/>
        </p:nvSpPr>
        <p:spPr>
          <a:xfrm>
            <a:off x="8350749" y="3540770"/>
            <a:ext cx="7176444" cy="349250"/>
          </a:xfrm>
          <a:prstGeom prst="rect">
            <a:avLst/>
          </a:prstGeom>
        </p:spPr>
        <p:txBody>
          <a:bodyPr lIns="0" tIns="0" rIns="0" bIns="0" rtlCol="0" anchor="t">
            <a:spAutoFit/>
          </a:bodyPr>
          <a:lstStyle/>
          <a:p>
            <a:pPr algn="l">
              <a:lnSpc>
                <a:spcPts val="2800"/>
              </a:lnSpc>
            </a:pPr>
            <a:r>
              <a:rPr lang="en-US" sz="2000" spc="88">
                <a:solidFill>
                  <a:srgbClr val="000000"/>
                </a:solidFill>
                <a:latin typeface="Open Sans"/>
                <a:ea typeface="Open Sans"/>
                <a:cs typeface="Open Sans"/>
                <a:sym typeface="Open Sans"/>
              </a:rPr>
              <a:t>AUDITEUR FINANCIER CHEZ EY - TOULOUSE</a:t>
            </a:r>
          </a:p>
        </p:txBody>
      </p:sp>
      <p:sp>
        <p:nvSpPr>
          <p:cNvPr id="9" name="TextBox 9"/>
          <p:cNvSpPr txBox="1"/>
          <p:nvPr/>
        </p:nvSpPr>
        <p:spPr>
          <a:xfrm>
            <a:off x="8363435" y="4346341"/>
            <a:ext cx="8895865" cy="3554222"/>
          </a:xfrm>
          <a:prstGeom prst="rect">
            <a:avLst/>
          </a:prstGeom>
        </p:spPr>
        <p:txBody>
          <a:bodyPr lIns="0" tIns="0" rIns="0" bIns="0" rtlCol="0" anchor="t">
            <a:spAutoFit/>
          </a:bodyPr>
          <a:lstStyle/>
          <a:p>
            <a:pPr algn="just">
              <a:lnSpc>
                <a:spcPts val="3183"/>
              </a:lnSpc>
            </a:pPr>
            <a:r>
              <a:rPr lang="en-US" sz="1599" spc="14">
                <a:solidFill>
                  <a:srgbClr val="000000"/>
                </a:solidFill>
                <a:latin typeface="Open Sans"/>
                <a:ea typeface="Open Sans"/>
                <a:cs typeface="Open Sans"/>
                <a:sym typeface="Open Sans"/>
              </a:rPr>
              <a:t>L’auditeur financier chez EY à Toulouse est chargé d’évaluer la sincérité et la conformité des informations financières des entreprises clientes, qui vont des PME locales aux grandes multinationales. Le travail implique l’analyse des processus comptables, l’identification des risques et la vérification de la conformité aux réglementations en vigueur. L’auditeur participe également à des missions de conseil, visant à optimiser les pratiques financières des clients. Cette expérience permet de développer une expertise technique approfondie tout en évoluant dans un environnement collaboratif et international.</a:t>
            </a:r>
          </a:p>
          <a:p>
            <a:pPr algn="just">
              <a:lnSpc>
                <a:spcPts val="3183"/>
              </a:lnSpc>
            </a:pPr>
            <a:endParaRPr lang="en-US" sz="1599" spc="14">
              <a:solidFill>
                <a:srgbClr val="000000"/>
              </a:solidFill>
              <a:latin typeface="Open Sans"/>
              <a:ea typeface="Open Sans"/>
              <a:cs typeface="Open Sans"/>
              <a:sym typeface="Open Sans"/>
            </a:endParaRPr>
          </a:p>
          <a:p>
            <a:pPr algn="r">
              <a:lnSpc>
                <a:spcPts val="3183"/>
              </a:lnSpc>
            </a:pPr>
            <a:r>
              <a:rPr lang="en-US" sz="1599" spc="14">
                <a:solidFill>
                  <a:srgbClr val="000000"/>
                </a:solidFill>
                <a:latin typeface="Open Sans"/>
                <a:ea typeface="Open Sans"/>
                <a:cs typeface="Open Sans"/>
                <a:sym typeface="Open Sans"/>
              </a:rPr>
              <a:t>Source : </a:t>
            </a:r>
            <a:r>
              <a:rPr lang="en-US" sz="1599" u="sng" spc="14">
                <a:solidFill>
                  <a:srgbClr val="000000"/>
                </a:solidFill>
                <a:latin typeface="Open Sans"/>
                <a:ea typeface="Open Sans"/>
                <a:cs typeface="Open Sans"/>
                <a:sym typeface="Open Sans"/>
                <a:hlinkClick r:id="rId3" tooltip="https://www.ey.com/fr_fr/careers/devenez-auditeur-chez-ey"/>
              </a:rPr>
              <a:t>EY</a:t>
            </a:r>
          </a:p>
        </p:txBody>
      </p:sp>
      <p:sp>
        <p:nvSpPr>
          <p:cNvPr id="10" name="TextBox 10"/>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2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74962" y="502578"/>
            <a:ext cx="7423153" cy="9281844"/>
          </a:xfrm>
          <a:custGeom>
            <a:avLst/>
            <a:gdLst/>
            <a:ahLst/>
            <a:cxnLst/>
            <a:rect l="l" t="t" r="r" b="b"/>
            <a:pathLst>
              <a:path w="7423153" h="9281844">
                <a:moveTo>
                  <a:pt x="0" y="0"/>
                </a:moveTo>
                <a:lnTo>
                  <a:pt x="7423152" y="0"/>
                </a:lnTo>
                <a:lnTo>
                  <a:pt x="7423152" y="9281844"/>
                </a:lnTo>
                <a:lnTo>
                  <a:pt x="0" y="9281844"/>
                </a:lnTo>
                <a:lnTo>
                  <a:pt x="0" y="0"/>
                </a:lnTo>
                <a:close/>
              </a:path>
            </a:pathLst>
          </a:custGeom>
          <a:blipFill>
            <a:blip r:embed="rId2"/>
            <a:stretch>
              <a:fillRect t="-10090" b="-10090"/>
            </a:stretch>
          </a:blipFill>
        </p:spPr>
      </p:sp>
      <p:grpSp>
        <p:nvGrpSpPr>
          <p:cNvPr id="3" name="Group 3"/>
          <p:cNvGrpSpPr/>
          <p:nvPr/>
        </p:nvGrpSpPr>
        <p:grpSpPr>
          <a:xfrm>
            <a:off x="7663680" y="4407607"/>
            <a:ext cx="5005951" cy="2006832"/>
            <a:chOff x="0" y="0"/>
            <a:chExt cx="1951481" cy="782327"/>
          </a:xfrm>
        </p:grpSpPr>
        <p:sp>
          <p:nvSpPr>
            <p:cNvPr id="4" name="Freeform 4"/>
            <p:cNvSpPr/>
            <p:nvPr/>
          </p:nvSpPr>
          <p:spPr>
            <a:xfrm>
              <a:off x="0" y="0"/>
              <a:ext cx="1951481" cy="782327"/>
            </a:xfrm>
            <a:custGeom>
              <a:avLst/>
              <a:gdLst/>
              <a:ahLst/>
              <a:cxnLst/>
              <a:rect l="l" t="t" r="r" b="b"/>
              <a:pathLst>
                <a:path w="1951481" h="782327">
                  <a:moveTo>
                    <a:pt x="0" y="0"/>
                  </a:moveTo>
                  <a:lnTo>
                    <a:pt x="1951481" y="0"/>
                  </a:lnTo>
                  <a:lnTo>
                    <a:pt x="1951481" y="782327"/>
                  </a:lnTo>
                  <a:lnTo>
                    <a:pt x="0" y="782327"/>
                  </a:lnTo>
                  <a:close/>
                </a:path>
              </a:pathLst>
            </a:custGeom>
            <a:solidFill>
              <a:srgbClr val="FFFFFF"/>
            </a:solidFill>
            <a:ln cap="sq">
              <a:noFill/>
              <a:prstDash val="solid"/>
              <a:miter/>
            </a:ln>
          </p:spPr>
        </p:sp>
        <p:sp>
          <p:nvSpPr>
            <p:cNvPr id="5" name="TextBox 5"/>
            <p:cNvSpPr txBox="1"/>
            <p:nvPr/>
          </p:nvSpPr>
          <p:spPr>
            <a:xfrm>
              <a:off x="0" y="-38100"/>
              <a:ext cx="1951481" cy="82042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7663680" y="6634111"/>
            <a:ext cx="5005951" cy="2006832"/>
            <a:chOff x="0" y="0"/>
            <a:chExt cx="1951481" cy="782327"/>
          </a:xfrm>
        </p:grpSpPr>
        <p:sp>
          <p:nvSpPr>
            <p:cNvPr id="7" name="Freeform 7"/>
            <p:cNvSpPr/>
            <p:nvPr/>
          </p:nvSpPr>
          <p:spPr>
            <a:xfrm>
              <a:off x="0" y="0"/>
              <a:ext cx="1951481" cy="782327"/>
            </a:xfrm>
            <a:custGeom>
              <a:avLst/>
              <a:gdLst/>
              <a:ahLst/>
              <a:cxnLst/>
              <a:rect l="l" t="t" r="r" b="b"/>
              <a:pathLst>
                <a:path w="1951481" h="782327">
                  <a:moveTo>
                    <a:pt x="0" y="0"/>
                  </a:moveTo>
                  <a:lnTo>
                    <a:pt x="1951481" y="0"/>
                  </a:lnTo>
                  <a:lnTo>
                    <a:pt x="1951481" y="782327"/>
                  </a:lnTo>
                  <a:lnTo>
                    <a:pt x="0" y="782327"/>
                  </a:lnTo>
                  <a:close/>
                </a:path>
              </a:pathLst>
            </a:custGeom>
            <a:solidFill>
              <a:srgbClr val="FFFFFF"/>
            </a:solidFill>
            <a:ln cap="sq">
              <a:noFill/>
              <a:prstDash val="solid"/>
              <a:miter/>
            </a:ln>
          </p:spPr>
        </p:sp>
        <p:sp>
          <p:nvSpPr>
            <p:cNvPr id="8" name="TextBox 8"/>
            <p:cNvSpPr txBox="1"/>
            <p:nvPr/>
          </p:nvSpPr>
          <p:spPr>
            <a:xfrm>
              <a:off x="0" y="-38100"/>
              <a:ext cx="1951481" cy="820427"/>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7663680" y="2182798"/>
            <a:ext cx="5005951" cy="2006832"/>
            <a:chOff x="0" y="0"/>
            <a:chExt cx="1951481" cy="782327"/>
          </a:xfrm>
        </p:grpSpPr>
        <p:sp>
          <p:nvSpPr>
            <p:cNvPr id="10" name="Freeform 10"/>
            <p:cNvSpPr/>
            <p:nvPr/>
          </p:nvSpPr>
          <p:spPr>
            <a:xfrm>
              <a:off x="0" y="0"/>
              <a:ext cx="1951481" cy="782327"/>
            </a:xfrm>
            <a:custGeom>
              <a:avLst/>
              <a:gdLst/>
              <a:ahLst/>
              <a:cxnLst/>
              <a:rect l="l" t="t" r="r" b="b"/>
              <a:pathLst>
                <a:path w="1951481" h="782327">
                  <a:moveTo>
                    <a:pt x="0" y="0"/>
                  </a:moveTo>
                  <a:lnTo>
                    <a:pt x="1951481" y="0"/>
                  </a:lnTo>
                  <a:lnTo>
                    <a:pt x="1951481" y="782327"/>
                  </a:lnTo>
                  <a:lnTo>
                    <a:pt x="0" y="782327"/>
                  </a:lnTo>
                  <a:close/>
                </a:path>
              </a:pathLst>
            </a:custGeom>
            <a:solidFill>
              <a:srgbClr val="FFFFFF"/>
            </a:solidFill>
            <a:ln cap="sq">
              <a:noFill/>
              <a:prstDash val="solid"/>
              <a:miter/>
            </a:ln>
          </p:spPr>
        </p:sp>
        <p:sp>
          <p:nvSpPr>
            <p:cNvPr id="11" name="TextBox 11"/>
            <p:cNvSpPr txBox="1"/>
            <p:nvPr/>
          </p:nvSpPr>
          <p:spPr>
            <a:xfrm>
              <a:off x="0" y="-38100"/>
              <a:ext cx="1951481" cy="820427"/>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5400000">
            <a:off x="1529350" y="-817981"/>
            <a:ext cx="1471428" cy="4530128"/>
            <a:chOff x="0" y="0"/>
            <a:chExt cx="387537" cy="1193120"/>
          </a:xfrm>
        </p:grpSpPr>
        <p:sp>
          <p:nvSpPr>
            <p:cNvPr id="13" name="Freeform 13"/>
            <p:cNvSpPr/>
            <p:nvPr/>
          </p:nvSpPr>
          <p:spPr>
            <a:xfrm>
              <a:off x="0" y="0"/>
              <a:ext cx="387537" cy="1193120"/>
            </a:xfrm>
            <a:custGeom>
              <a:avLst/>
              <a:gdLst/>
              <a:ahLst/>
              <a:cxnLst/>
              <a:rect l="l" t="t" r="r" b="b"/>
              <a:pathLst>
                <a:path w="387537" h="1193120">
                  <a:moveTo>
                    <a:pt x="0" y="0"/>
                  </a:moveTo>
                  <a:lnTo>
                    <a:pt x="387537" y="0"/>
                  </a:lnTo>
                  <a:lnTo>
                    <a:pt x="387537" y="1193120"/>
                  </a:lnTo>
                  <a:lnTo>
                    <a:pt x="0" y="1193120"/>
                  </a:lnTo>
                  <a:close/>
                </a:path>
              </a:pathLst>
            </a:custGeom>
            <a:solidFill>
              <a:srgbClr val="E6E6E6"/>
            </a:solidFill>
          </p:spPr>
        </p:sp>
        <p:sp>
          <p:nvSpPr>
            <p:cNvPr id="14" name="TextBox 14"/>
            <p:cNvSpPr txBox="1"/>
            <p:nvPr/>
          </p:nvSpPr>
          <p:spPr>
            <a:xfrm>
              <a:off x="0" y="-38100"/>
              <a:ext cx="387537" cy="123122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7924048" y="2479631"/>
            <a:ext cx="4485215" cy="1727489"/>
            <a:chOff x="0" y="0"/>
            <a:chExt cx="5980287" cy="2303318"/>
          </a:xfrm>
        </p:grpSpPr>
        <p:sp>
          <p:nvSpPr>
            <p:cNvPr id="16" name="TextBox 16"/>
            <p:cNvSpPr txBox="1"/>
            <p:nvPr/>
          </p:nvSpPr>
          <p:spPr>
            <a:xfrm>
              <a:off x="0" y="659303"/>
              <a:ext cx="5980287" cy="1644015"/>
            </a:xfrm>
            <a:prstGeom prst="rect">
              <a:avLst/>
            </a:prstGeom>
          </p:spPr>
          <p:txBody>
            <a:bodyPr lIns="0" tIns="0" rIns="0" bIns="0" rtlCol="0" anchor="t">
              <a:spAutoFit/>
            </a:bodyPr>
            <a:lstStyle/>
            <a:p>
              <a:pPr algn="l">
                <a:lnSpc>
                  <a:spcPts val="2520"/>
                </a:lnSpc>
              </a:pPr>
              <a:r>
                <a:rPr lang="en-US" sz="1800" spc="48">
                  <a:solidFill>
                    <a:srgbClr val="000000"/>
                  </a:solidFill>
                  <a:latin typeface="Open Sans"/>
                  <a:ea typeface="Open Sans"/>
                  <a:cs typeface="Open Sans"/>
                  <a:sym typeface="Open Sans"/>
                </a:rPr>
                <a:t>Allier la technique à des compétences transverses. Varier les domaines d’études en fonctions des projets.</a:t>
              </a:r>
            </a:p>
            <a:p>
              <a:pPr algn="l">
                <a:lnSpc>
                  <a:spcPts val="2520"/>
                </a:lnSpc>
              </a:pPr>
              <a:endParaRPr lang="en-US" sz="1800" spc="48">
                <a:solidFill>
                  <a:srgbClr val="000000"/>
                </a:solidFill>
                <a:latin typeface="Open Sans"/>
                <a:ea typeface="Open Sans"/>
                <a:cs typeface="Open Sans"/>
                <a:sym typeface="Open Sans"/>
              </a:endParaRPr>
            </a:p>
          </p:txBody>
        </p:sp>
        <p:sp>
          <p:nvSpPr>
            <p:cNvPr id="17" name="TextBox 17"/>
            <p:cNvSpPr txBox="1"/>
            <p:nvPr/>
          </p:nvSpPr>
          <p:spPr>
            <a:xfrm>
              <a:off x="0" y="-47625"/>
              <a:ext cx="5980287" cy="525145"/>
            </a:xfrm>
            <a:prstGeom prst="rect">
              <a:avLst/>
            </a:prstGeom>
          </p:spPr>
          <p:txBody>
            <a:bodyPr lIns="0" tIns="0" rIns="0" bIns="0" rtlCol="0" anchor="t">
              <a:spAutoFit/>
            </a:bodyPr>
            <a:lstStyle/>
            <a:p>
              <a:pPr algn="l">
                <a:lnSpc>
                  <a:spcPts val="3359"/>
                </a:lnSpc>
              </a:pPr>
              <a:r>
                <a:rPr lang="en-US" sz="2400" b="1">
                  <a:solidFill>
                    <a:srgbClr val="000000"/>
                  </a:solidFill>
                  <a:latin typeface="Playfair Display Bold"/>
                  <a:ea typeface="Playfair Display Bold"/>
                  <a:cs typeface="Playfair Display Bold"/>
                  <a:sym typeface="Playfair Display Bold"/>
                </a:rPr>
                <a:t>Polyvalence</a:t>
              </a:r>
            </a:p>
          </p:txBody>
        </p:sp>
      </p:grpSp>
      <p:grpSp>
        <p:nvGrpSpPr>
          <p:cNvPr id="18" name="Group 18"/>
          <p:cNvGrpSpPr/>
          <p:nvPr/>
        </p:nvGrpSpPr>
        <p:grpSpPr>
          <a:xfrm>
            <a:off x="7924048" y="4869897"/>
            <a:ext cx="4485215" cy="1398270"/>
            <a:chOff x="0" y="0"/>
            <a:chExt cx="5980287" cy="1864360"/>
          </a:xfrm>
        </p:grpSpPr>
        <p:sp>
          <p:nvSpPr>
            <p:cNvPr id="19" name="TextBox 19"/>
            <p:cNvSpPr txBox="1"/>
            <p:nvPr/>
          </p:nvSpPr>
          <p:spPr>
            <a:xfrm>
              <a:off x="0" y="639445"/>
              <a:ext cx="5980287" cy="1224915"/>
            </a:xfrm>
            <a:prstGeom prst="rect">
              <a:avLst/>
            </a:prstGeom>
          </p:spPr>
          <p:txBody>
            <a:bodyPr lIns="0" tIns="0" rIns="0" bIns="0" rtlCol="0" anchor="t">
              <a:spAutoFit/>
            </a:bodyPr>
            <a:lstStyle/>
            <a:p>
              <a:pPr algn="l">
                <a:lnSpc>
                  <a:spcPts val="2520"/>
                </a:lnSpc>
              </a:pPr>
              <a:r>
                <a:rPr lang="en-US" sz="1800" spc="48">
                  <a:solidFill>
                    <a:srgbClr val="000000"/>
                  </a:solidFill>
                  <a:latin typeface="Open Sans"/>
                  <a:ea typeface="Open Sans"/>
                  <a:cs typeface="Open Sans"/>
                  <a:sym typeface="Open Sans"/>
                </a:rPr>
                <a:t>Avoir un impact sur les enjeux environnementaux en conseillant les entreprises.</a:t>
              </a:r>
            </a:p>
          </p:txBody>
        </p:sp>
        <p:sp>
          <p:nvSpPr>
            <p:cNvPr id="20" name="TextBox 20"/>
            <p:cNvSpPr txBox="1"/>
            <p:nvPr/>
          </p:nvSpPr>
          <p:spPr>
            <a:xfrm>
              <a:off x="0" y="-47625"/>
              <a:ext cx="5980287" cy="525145"/>
            </a:xfrm>
            <a:prstGeom prst="rect">
              <a:avLst/>
            </a:prstGeom>
          </p:spPr>
          <p:txBody>
            <a:bodyPr lIns="0" tIns="0" rIns="0" bIns="0" rtlCol="0" anchor="t">
              <a:spAutoFit/>
            </a:bodyPr>
            <a:lstStyle/>
            <a:p>
              <a:pPr algn="l">
                <a:lnSpc>
                  <a:spcPts val="3359"/>
                </a:lnSpc>
              </a:pPr>
              <a:r>
                <a:rPr lang="en-US" sz="2400" b="1">
                  <a:solidFill>
                    <a:srgbClr val="000000"/>
                  </a:solidFill>
                  <a:latin typeface="Playfair Display Bold"/>
                  <a:ea typeface="Playfair Display Bold"/>
                  <a:cs typeface="Playfair Display Bold"/>
                  <a:sym typeface="Playfair Display Bold"/>
                </a:rPr>
                <a:t>Mes valeurs</a:t>
              </a:r>
            </a:p>
          </p:txBody>
        </p:sp>
      </p:grpSp>
      <p:grpSp>
        <p:nvGrpSpPr>
          <p:cNvPr id="21" name="Group 21"/>
          <p:cNvGrpSpPr/>
          <p:nvPr/>
        </p:nvGrpSpPr>
        <p:grpSpPr>
          <a:xfrm>
            <a:off x="7924048" y="7155112"/>
            <a:ext cx="4485215" cy="1102995"/>
            <a:chOff x="0" y="0"/>
            <a:chExt cx="5980287" cy="1470660"/>
          </a:xfrm>
        </p:grpSpPr>
        <p:sp>
          <p:nvSpPr>
            <p:cNvPr id="22" name="TextBox 22"/>
            <p:cNvSpPr txBox="1"/>
            <p:nvPr/>
          </p:nvSpPr>
          <p:spPr>
            <a:xfrm>
              <a:off x="0" y="664845"/>
              <a:ext cx="5980287" cy="805815"/>
            </a:xfrm>
            <a:prstGeom prst="rect">
              <a:avLst/>
            </a:prstGeom>
          </p:spPr>
          <p:txBody>
            <a:bodyPr lIns="0" tIns="0" rIns="0" bIns="0" rtlCol="0" anchor="t">
              <a:spAutoFit/>
            </a:bodyPr>
            <a:lstStyle/>
            <a:p>
              <a:pPr algn="l">
                <a:lnSpc>
                  <a:spcPts val="2520"/>
                </a:lnSpc>
              </a:pPr>
              <a:r>
                <a:rPr lang="en-US" sz="1800" spc="48">
                  <a:solidFill>
                    <a:srgbClr val="000000"/>
                  </a:solidFill>
                  <a:latin typeface="Open Sans"/>
                  <a:ea typeface="Open Sans"/>
                  <a:cs typeface="Open Sans"/>
                  <a:sym typeface="Open Sans"/>
                </a:rPr>
                <a:t>Attirance pour les audits financiers et e conseil en stratégie (RSE ou autre).</a:t>
              </a:r>
            </a:p>
          </p:txBody>
        </p:sp>
        <p:sp>
          <p:nvSpPr>
            <p:cNvPr id="23" name="TextBox 23"/>
            <p:cNvSpPr txBox="1"/>
            <p:nvPr/>
          </p:nvSpPr>
          <p:spPr>
            <a:xfrm>
              <a:off x="0" y="-47625"/>
              <a:ext cx="5980287" cy="525145"/>
            </a:xfrm>
            <a:prstGeom prst="rect">
              <a:avLst/>
            </a:prstGeom>
          </p:spPr>
          <p:txBody>
            <a:bodyPr lIns="0" tIns="0" rIns="0" bIns="0" rtlCol="0" anchor="t">
              <a:spAutoFit/>
            </a:bodyPr>
            <a:lstStyle/>
            <a:p>
              <a:pPr algn="l">
                <a:lnSpc>
                  <a:spcPts val="3359"/>
                </a:lnSpc>
              </a:pPr>
              <a:r>
                <a:rPr lang="en-US" sz="2400" b="1">
                  <a:solidFill>
                    <a:srgbClr val="000000"/>
                  </a:solidFill>
                  <a:latin typeface="Playfair Display Bold"/>
                  <a:ea typeface="Playfair Display Bold"/>
                  <a:cs typeface="Playfair Display Bold"/>
                  <a:sym typeface="Playfair Display Bold"/>
                </a:rPr>
                <a:t>Autre horizon</a:t>
              </a:r>
            </a:p>
          </p:txBody>
        </p:sp>
      </p:grpSp>
      <p:grpSp>
        <p:nvGrpSpPr>
          <p:cNvPr id="24" name="Group 24"/>
          <p:cNvGrpSpPr/>
          <p:nvPr/>
        </p:nvGrpSpPr>
        <p:grpSpPr>
          <a:xfrm>
            <a:off x="1028700" y="4189629"/>
            <a:ext cx="5698001" cy="4678319"/>
            <a:chOff x="0" y="0"/>
            <a:chExt cx="7597334" cy="6237758"/>
          </a:xfrm>
        </p:grpSpPr>
        <p:grpSp>
          <p:nvGrpSpPr>
            <p:cNvPr id="25" name="Group 25"/>
            <p:cNvGrpSpPr/>
            <p:nvPr/>
          </p:nvGrpSpPr>
          <p:grpSpPr>
            <a:xfrm rot="5400000">
              <a:off x="679788" y="-679788"/>
              <a:ext cx="6237758" cy="7597334"/>
              <a:chOff x="0" y="0"/>
              <a:chExt cx="1232150" cy="1500708"/>
            </a:xfrm>
          </p:grpSpPr>
          <p:sp>
            <p:nvSpPr>
              <p:cNvPr id="26" name="Freeform 26"/>
              <p:cNvSpPr/>
              <p:nvPr/>
            </p:nvSpPr>
            <p:spPr>
              <a:xfrm>
                <a:off x="0" y="0"/>
                <a:ext cx="1232150" cy="1500708"/>
              </a:xfrm>
              <a:custGeom>
                <a:avLst/>
                <a:gdLst/>
                <a:ahLst/>
                <a:cxnLst/>
                <a:rect l="l" t="t" r="r" b="b"/>
                <a:pathLst>
                  <a:path w="1232150" h="1500708">
                    <a:moveTo>
                      <a:pt x="0" y="0"/>
                    </a:moveTo>
                    <a:lnTo>
                      <a:pt x="1232150" y="0"/>
                    </a:lnTo>
                    <a:lnTo>
                      <a:pt x="1232150" y="1500708"/>
                    </a:lnTo>
                    <a:lnTo>
                      <a:pt x="0" y="1500708"/>
                    </a:lnTo>
                    <a:close/>
                  </a:path>
                </a:pathLst>
              </a:custGeom>
              <a:solidFill>
                <a:srgbClr val="EFEFEF"/>
              </a:solidFill>
            </p:spPr>
          </p:sp>
          <p:sp>
            <p:nvSpPr>
              <p:cNvPr id="27" name="TextBox 27"/>
              <p:cNvSpPr txBox="1"/>
              <p:nvPr/>
            </p:nvSpPr>
            <p:spPr>
              <a:xfrm>
                <a:off x="0" y="-38100"/>
                <a:ext cx="1232150" cy="1538808"/>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416573" y="177898"/>
              <a:ext cx="6764188" cy="5767663"/>
            </a:xfrm>
            <a:prstGeom prst="rect">
              <a:avLst/>
            </a:prstGeom>
          </p:spPr>
          <p:txBody>
            <a:bodyPr lIns="0" tIns="0" rIns="0" bIns="0" rtlCol="0" anchor="t">
              <a:spAutoFit/>
            </a:bodyPr>
            <a:lstStyle/>
            <a:p>
              <a:pPr algn="ctr">
                <a:lnSpc>
                  <a:spcPts val="3183"/>
                </a:lnSpc>
              </a:pPr>
              <a:r>
                <a:rPr lang="en-US" sz="1599" spc="14">
                  <a:solidFill>
                    <a:srgbClr val="000000"/>
                  </a:solidFill>
                  <a:latin typeface="Open Sans"/>
                  <a:ea typeface="Open Sans"/>
                  <a:cs typeface="Open Sans"/>
                  <a:sym typeface="Open Sans"/>
                </a:rPr>
                <a:t>Je suis étudiant en deuxième année à l’ENSEEIHT, en MF2E. Cherchant toujours à explorer de nouvelles opportunités pour élargir mes horizons. Cette soif de diversité se reflète dans mes projets et stages, comme ma volonté future de faire un stage chez Teneo. À long terme, je souhaite poursuivre le prochain semestre en Environnement, avec une spécialisation dans le génie de l’environnement commun avec l’ENSAT en S9, afin de combiner mes compétences techniques et mon engagement pour des solutions durables.</a:t>
              </a:r>
            </a:p>
          </p:txBody>
        </p:sp>
      </p:grpSp>
      <p:grpSp>
        <p:nvGrpSpPr>
          <p:cNvPr id="29" name="Group 29"/>
          <p:cNvGrpSpPr/>
          <p:nvPr/>
        </p:nvGrpSpPr>
        <p:grpSpPr>
          <a:xfrm>
            <a:off x="1028700" y="1320971"/>
            <a:ext cx="5213007" cy="1483045"/>
            <a:chOff x="0" y="0"/>
            <a:chExt cx="6950677" cy="1977393"/>
          </a:xfrm>
        </p:grpSpPr>
        <p:sp>
          <p:nvSpPr>
            <p:cNvPr id="30" name="TextBox 30"/>
            <p:cNvSpPr txBox="1"/>
            <p:nvPr/>
          </p:nvSpPr>
          <p:spPr>
            <a:xfrm>
              <a:off x="0" y="287867"/>
              <a:ext cx="6511155" cy="1408853"/>
            </a:xfrm>
            <a:prstGeom prst="rect">
              <a:avLst/>
            </a:prstGeom>
          </p:spPr>
          <p:txBody>
            <a:bodyPr lIns="0" tIns="0" rIns="0" bIns="0" rtlCol="0" anchor="t">
              <a:spAutoFit/>
            </a:bodyPr>
            <a:lstStyle/>
            <a:p>
              <a:pPr algn="l">
                <a:lnSpc>
                  <a:spcPts val="8959"/>
                </a:lnSpc>
              </a:pPr>
              <a:r>
                <a:rPr lang="en-US" sz="6399" b="1">
                  <a:solidFill>
                    <a:srgbClr val="000000"/>
                  </a:solidFill>
                  <a:latin typeface="Playfair Display Bold"/>
                  <a:ea typeface="Playfair Display Bold"/>
                  <a:cs typeface="Playfair Display Bold"/>
                  <a:sym typeface="Playfair Display Bold"/>
                </a:rPr>
                <a:t>Mon profil</a:t>
              </a:r>
            </a:p>
          </p:txBody>
        </p:sp>
        <p:sp>
          <p:nvSpPr>
            <p:cNvPr id="31" name="TextBox 31"/>
            <p:cNvSpPr txBox="1"/>
            <p:nvPr/>
          </p:nvSpPr>
          <p:spPr>
            <a:xfrm>
              <a:off x="0" y="-47625"/>
              <a:ext cx="6950677" cy="449792"/>
            </a:xfrm>
            <a:prstGeom prst="rect">
              <a:avLst/>
            </a:prstGeom>
          </p:spPr>
          <p:txBody>
            <a:bodyPr lIns="0" tIns="0" rIns="0" bIns="0" rtlCol="0" anchor="t">
              <a:spAutoFit/>
            </a:bodyPr>
            <a:lstStyle/>
            <a:p>
              <a:pPr algn="l">
                <a:lnSpc>
                  <a:spcPts val="2800"/>
                </a:lnSpc>
              </a:pPr>
              <a:r>
                <a:rPr lang="en-US" sz="2000" spc="88">
                  <a:solidFill>
                    <a:srgbClr val="000000"/>
                  </a:solidFill>
                  <a:latin typeface="Open Sans"/>
                  <a:ea typeface="Open Sans"/>
                  <a:cs typeface="Open Sans"/>
                  <a:sym typeface="Open Sans"/>
                </a:rPr>
                <a:t>ACTUEL, PASSÉ ET FUTUR</a:t>
              </a:r>
            </a:p>
          </p:txBody>
        </p:sp>
        <p:sp>
          <p:nvSpPr>
            <p:cNvPr id="32" name="AutoShape 32"/>
            <p:cNvSpPr/>
            <p:nvPr/>
          </p:nvSpPr>
          <p:spPr>
            <a:xfrm>
              <a:off x="0" y="1951993"/>
              <a:ext cx="2390922" cy="0"/>
            </a:xfrm>
            <a:prstGeom prst="line">
              <a:avLst/>
            </a:prstGeom>
            <a:ln w="50800" cap="flat">
              <a:solidFill>
                <a:srgbClr val="5B5B5B"/>
              </a:solidFill>
              <a:prstDash val="solid"/>
              <a:headEnd type="none" w="sm" len="sm"/>
              <a:tailEnd type="none" w="sm" len="sm"/>
            </a:ln>
          </p:spPr>
        </p:sp>
      </p:grpSp>
      <p:sp>
        <p:nvSpPr>
          <p:cNvPr id="33" name="TextBox 33"/>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3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52862" y="-1252862"/>
            <a:ext cx="3613274" cy="6118998"/>
            <a:chOff x="0" y="0"/>
            <a:chExt cx="951644" cy="1611588"/>
          </a:xfrm>
        </p:grpSpPr>
        <p:sp>
          <p:nvSpPr>
            <p:cNvPr id="3" name="Freeform 3"/>
            <p:cNvSpPr/>
            <p:nvPr/>
          </p:nvSpPr>
          <p:spPr>
            <a:xfrm>
              <a:off x="0" y="0"/>
              <a:ext cx="951644" cy="1611588"/>
            </a:xfrm>
            <a:custGeom>
              <a:avLst/>
              <a:gdLst/>
              <a:ahLst/>
              <a:cxnLst/>
              <a:rect l="l" t="t" r="r" b="b"/>
              <a:pathLst>
                <a:path w="951644" h="1611588">
                  <a:moveTo>
                    <a:pt x="0" y="0"/>
                  </a:moveTo>
                  <a:lnTo>
                    <a:pt x="951644" y="0"/>
                  </a:lnTo>
                  <a:lnTo>
                    <a:pt x="951644" y="1611588"/>
                  </a:lnTo>
                  <a:lnTo>
                    <a:pt x="0" y="1611588"/>
                  </a:lnTo>
                  <a:close/>
                </a:path>
              </a:pathLst>
            </a:custGeom>
            <a:solidFill>
              <a:srgbClr val="E6E6E6"/>
            </a:solidFill>
          </p:spPr>
        </p:sp>
        <p:sp>
          <p:nvSpPr>
            <p:cNvPr id="4" name="TextBox 4"/>
            <p:cNvSpPr txBox="1"/>
            <p:nvPr/>
          </p:nvSpPr>
          <p:spPr>
            <a:xfrm>
              <a:off x="0" y="-38100"/>
              <a:ext cx="951644" cy="164968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0" y="3613274"/>
            <a:ext cx="10866977" cy="6673726"/>
          </a:xfrm>
          <a:custGeom>
            <a:avLst/>
            <a:gdLst/>
            <a:ahLst/>
            <a:cxnLst/>
            <a:rect l="l" t="t" r="r" b="b"/>
            <a:pathLst>
              <a:path w="10866977" h="6673726">
                <a:moveTo>
                  <a:pt x="0" y="0"/>
                </a:moveTo>
                <a:lnTo>
                  <a:pt x="10866977" y="0"/>
                </a:lnTo>
                <a:lnTo>
                  <a:pt x="10866977" y="6673726"/>
                </a:lnTo>
                <a:lnTo>
                  <a:pt x="0" y="6673726"/>
                </a:lnTo>
                <a:lnTo>
                  <a:pt x="0" y="0"/>
                </a:lnTo>
                <a:close/>
              </a:path>
            </a:pathLst>
          </a:custGeom>
          <a:blipFill>
            <a:blip r:embed="rId2"/>
            <a:stretch>
              <a:fillRect l="-4832" r="-4832"/>
            </a:stretch>
          </a:blipFill>
        </p:spPr>
      </p:sp>
      <p:sp>
        <p:nvSpPr>
          <p:cNvPr id="6" name="TextBox 6"/>
          <p:cNvSpPr txBox="1"/>
          <p:nvPr/>
        </p:nvSpPr>
        <p:spPr>
          <a:xfrm>
            <a:off x="6616630" y="942975"/>
            <a:ext cx="11036195" cy="2259711"/>
          </a:xfrm>
          <a:prstGeom prst="rect">
            <a:avLst/>
          </a:prstGeom>
        </p:spPr>
        <p:txBody>
          <a:bodyPr lIns="0" tIns="0" rIns="0" bIns="0" rtlCol="0" anchor="t">
            <a:spAutoFit/>
          </a:bodyPr>
          <a:lstStyle/>
          <a:p>
            <a:pPr algn="just">
              <a:lnSpc>
                <a:spcPts val="3042"/>
              </a:lnSpc>
            </a:pPr>
            <a:r>
              <a:rPr lang="en-US" sz="1800" spc="36">
                <a:solidFill>
                  <a:srgbClr val="000000"/>
                </a:solidFill>
                <a:latin typeface="Lora"/>
                <a:ea typeface="Lora"/>
                <a:cs typeface="Lora"/>
                <a:sym typeface="Lora"/>
              </a:rPr>
              <a:t>Le “Big 4” regroupe les quatre principaux cabinets mondiaux d’audit et de conseil : Deloitte, PwC, EY et KPMG. Ces cabinets jouent un rôle essentiel dans l’accompagnement des entreprises, offrant des services d’audit financier, de conseil stratégique et d’optimisation de la performance. Reconnus pour leur excellence, ils constituent un tremplin idéal pour évoluer d’un rôle d’auditeur financier, garant des informations clés de gestion, vers celui de conseiller en stratégie, acteur des grandes décisions et transformations organisationnelles d’une entreprise.</a:t>
            </a:r>
          </a:p>
        </p:txBody>
      </p:sp>
      <p:grpSp>
        <p:nvGrpSpPr>
          <p:cNvPr id="7" name="Group 7"/>
          <p:cNvGrpSpPr/>
          <p:nvPr/>
        </p:nvGrpSpPr>
        <p:grpSpPr>
          <a:xfrm>
            <a:off x="443903" y="1288923"/>
            <a:ext cx="5213007" cy="1272540"/>
            <a:chOff x="0" y="0"/>
            <a:chExt cx="6950677" cy="1696720"/>
          </a:xfrm>
        </p:grpSpPr>
        <p:sp>
          <p:nvSpPr>
            <p:cNvPr id="8" name="TextBox 8"/>
            <p:cNvSpPr txBox="1"/>
            <p:nvPr/>
          </p:nvSpPr>
          <p:spPr>
            <a:xfrm>
              <a:off x="439522" y="287867"/>
              <a:ext cx="6511155" cy="1408853"/>
            </a:xfrm>
            <a:prstGeom prst="rect">
              <a:avLst/>
            </a:prstGeom>
          </p:spPr>
          <p:txBody>
            <a:bodyPr lIns="0" tIns="0" rIns="0" bIns="0" rtlCol="0" anchor="t">
              <a:spAutoFit/>
            </a:bodyPr>
            <a:lstStyle/>
            <a:p>
              <a:pPr algn="r">
                <a:lnSpc>
                  <a:spcPts val="8959"/>
                </a:lnSpc>
              </a:pPr>
              <a:r>
                <a:rPr lang="en-US" sz="6399" b="1">
                  <a:solidFill>
                    <a:srgbClr val="000000"/>
                  </a:solidFill>
                  <a:latin typeface="Playfair Display Bold"/>
                  <a:ea typeface="Playfair Display Bold"/>
                  <a:cs typeface="Playfair Display Bold"/>
                  <a:sym typeface="Playfair Display Bold"/>
                </a:rPr>
                <a:t>Big 4</a:t>
              </a:r>
            </a:p>
          </p:txBody>
        </p:sp>
        <p:sp>
          <p:nvSpPr>
            <p:cNvPr id="9" name="TextBox 9"/>
            <p:cNvSpPr txBox="1"/>
            <p:nvPr/>
          </p:nvSpPr>
          <p:spPr>
            <a:xfrm>
              <a:off x="0" y="-47625"/>
              <a:ext cx="6950677" cy="449792"/>
            </a:xfrm>
            <a:prstGeom prst="rect">
              <a:avLst/>
            </a:prstGeom>
          </p:spPr>
          <p:txBody>
            <a:bodyPr lIns="0" tIns="0" rIns="0" bIns="0" rtlCol="0" anchor="t">
              <a:spAutoFit/>
            </a:bodyPr>
            <a:lstStyle/>
            <a:p>
              <a:pPr algn="r">
                <a:lnSpc>
                  <a:spcPts val="2800"/>
                </a:lnSpc>
              </a:pPr>
              <a:r>
                <a:rPr lang="en-US" sz="2000" spc="88">
                  <a:solidFill>
                    <a:srgbClr val="000000"/>
                  </a:solidFill>
                  <a:latin typeface="Open Sans"/>
                  <a:ea typeface="Open Sans"/>
                  <a:cs typeface="Open Sans"/>
                  <a:sym typeface="Open Sans"/>
                </a:rPr>
                <a:t>ANALYSE DU SECTEUR</a:t>
              </a:r>
            </a:p>
          </p:txBody>
        </p:sp>
      </p:grpSp>
      <p:grpSp>
        <p:nvGrpSpPr>
          <p:cNvPr id="10" name="Group 10"/>
          <p:cNvGrpSpPr/>
          <p:nvPr/>
        </p:nvGrpSpPr>
        <p:grpSpPr>
          <a:xfrm>
            <a:off x="10866977" y="4574777"/>
            <a:ext cx="7069832" cy="4750720"/>
            <a:chOff x="0" y="0"/>
            <a:chExt cx="9426442" cy="6334293"/>
          </a:xfrm>
        </p:grpSpPr>
        <p:grpSp>
          <p:nvGrpSpPr>
            <p:cNvPr id="11" name="Group 11"/>
            <p:cNvGrpSpPr/>
            <p:nvPr/>
          </p:nvGrpSpPr>
          <p:grpSpPr>
            <a:xfrm rot="5400000">
              <a:off x="1546074" y="-1546074"/>
              <a:ext cx="6334293" cy="9426442"/>
              <a:chOff x="0" y="0"/>
              <a:chExt cx="1251218" cy="1862013"/>
            </a:xfrm>
          </p:grpSpPr>
          <p:sp>
            <p:nvSpPr>
              <p:cNvPr id="12" name="Freeform 12"/>
              <p:cNvSpPr/>
              <p:nvPr/>
            </p:nvSpPr>
            <p:spPr>
              <a:xfrm>
                <a:off x="0" y="0"/>
                <a:ext cx="1251218" cy="1862013"/>
              </a:xfrm>
              <a:custGeom>
                <a:avLst/>
                <a:gdLst/>
                <a:ahLst/>
                <a:cxnLst/>
                <a:rect l="l" t="t" r="r" b="b"/>
                <a:pathLst>
                  <a:path w="1251218" h="1862013">
                    <a:moveTo>
                      <a:pt x="0" y="0"/>
                    </a:moveTo>
                    <a:lnTo>
                      <a:pt x="1251218" y="0"/>
                    </a:lnTo>
                    <a:lnTo>
                      <a:pt x="1251218" y="1862013"/>
                    </a:lnTo>
                    <a:lnTo>
                      <a:pt x="0" y="1862013"/>
                    </a:lnTo>
                    <a:close/>
                  </a:path>
                </a:pathLst>
              </a:custGeom>
              <a:solidFill>
                <a:srgbClr val="EFEFEF"/>
              </a:solidFill>
            </p:spPr>
          </p:sp>
          <p:sp>
            <p:nvSpPr>
              <p:cNvPr id="13" name="TextBox 13"/>
              <p:cNvSpPr txBox="1"/>
              <p:nvPr/>
            </p:nvSpPr>
            <p:spPr>
              <a:xfrm>
                <a:off x="0" y="-38100"/>
                <a:ext cx="1251218" cy="1900113"/>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869993" y="1351814"/>
              <a:ext cx="7686456" cy="4607433"/>
            </a:xfrm>
            <a:prstGeom prst="rect">
              <a:avLst/>
            </a:prstGeom>
          </p:spPr>
          <p:txBody>
            <a:bodyPr lIns="0" tIns="0" rIns="0" bIns="0" rtlCol="0" anchor="t">
              <a:spAutoFit/>
            </a:bodyPr>
            <a:lstStyle/>
            <a:p>
              <a:pPr algn="ctr">
                <a:lnSpc>
                  <a:spcPts val="3132"/>
                </a:lnSpc>
              </a:pPr>
              <a:r>
                <a:rPr lang="en-US" sz="1800" spc="48">
                  <a:solidFill>
                    <a:srgbClr val="000000"/>
                  </a:solidFill>
                  <a:latin typeface="Open Sans"/>
                  <a:ea typeface="Open Sans"/>
                  <a:cs typeface="Open Sans"/>
                  <a:sym typeface="Open Sans"/>
                </a:rPr>
                <a:t>Ces entreprises ont une présence mondiale, avec des bureaux dans pratiquement tous les pays, leur permettant de fournir des services à une clientèle internationale, allant des grandes entreprises aux gouvernements. Leur réseau étendu leur permet de répondre aux besoins complexes des entreprises dans des secteurs variés tels que la finance, la santé, l’énergie, l’industrie, et plus encore.</a:t>
              </a:r>
            </a:p>
          </p:txBody>
        </p:sp>
        <p:sp>
          <p:nvSpPr>
            <p:cNvPr id="15" name="TextBox 15"/>
            <p:cNvSpPr txBox="1"/>
            <p:nvPr/>
          </p:nvSpPr>
          <p:spPr>
            <a:xfrm>
              <a:off x="609328" y="327421"/>
              <a:ext cx="8207785" cy="525145"/>
            </a:xfrm>
            <a:prstGeom prst="rect">
              <a:avLst/>
            </a:prstGeom>
          </p:spPr>
          <p:txBody>
            <a:bodyPr lIns="0" tIns="0" rIns="0" bIns="0" rtlCol="0" anchor="t">
              <a:spAutoFit/>
            </a:bodyPr>
            <a:lstStyle/>
            <a:p>
              <a:pPr algn="ctr">
                <a:lnSpc>
                  <a:spcPts val="3359"/>
                </a:lnSpc>
              </a:pPr>
              <a:r>
                <a:rPr lang="en-US" sz="2400" b="1">
                  <a:solidFill>
                    <a:srgbClr val="000000"/>
                  </a:solidFill>
                  <a:latin typeface="Playfair Display Bold"/>
                  <a:ea typeface="Playfair Display Bold"/>
                  <a:cs typeface="Playfair Display Bold"/>
                  <a:sym typeface="Playfair Display Bold"/>
                </a:rPr>
                <a:t>Présence mondiale et diversité sectorielle</a:t>
              </a:r>
            </a:p>
          </p:txBody>
        </p:sp>
      </p:grpSp>
      <p:sp>
        <p:nvSpPr>
          <p:cNvPr id="16" name="AutoShape 16"/>
          <p:cNvSpPr/>
          <p:nvPr/>
        </p:nvSpPr>
        <p:spPr>
          <a:xfrm>
            <a:off x="3863719" y="2821686"/>
            <a:ext cx="1793191" cy="0"/>
          </a:xfrm>
          <a:prstGeom prst="line">
            <a:avLst/>
          </a:prstGeom>
          <a:ln w="38100" cap="flat">
            <a:solidFill>
              <a:srgbClr val="5B5B5B"/>
            </a:solidFill>
            <a:prstDash val="solid"/>
            <a:headEnd type="none" w="sm" len="sm"/>
            <a:tailEnd type="none" w="sm" len="sm"/>
          </a:ln>
        </p:spPr>
      </p:sp>
      <p:sp>
        <p:nvSpPr>
          <p:cNvPr id="17" name="TextBox 17"/>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4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52862" y="-1252862"/>
            <a:ext cx="3613274" cy="6118998"/>
            <a:chOff x="0" y="0"/>
            <a:chExt cx="951644" cy="1611588"/>
          </a:xfrm>
        </p:grpSpPr>
        <p:sp>
          <p:nvSpPr>
            <p:cNvPr id="3" name="Freeform 3"/>
            <p:cNvSpPr/>
            <p:nvPr/>
          </p:nvSpPr>
          <p:spPr>
            <a:xfrm>
              <a:off x="0" y="0"/>
              <a:ext cx="951644" cy="1611588"/>
            </a:xfrm>
            <a:custGeom>
              <a:avLst/>
              <a:gdLst/>
              <a:ahLst/>
              <a:cxnLst/>
              <a:rect l="l" t="t" r="r" b="b"/>
              <a:pathLst>
                <a:path w="951644" h="1611588">
                  <a:moveTo>
                    <a:pt x="0" y="0"/>
                  </a:moveTo>
                  <a:lnTo>
                    <a:pt x="951644" y="0"/>
                  </a:lnTo>
                  <a:lnTo>
                    <a:pt x="951644" y="1611588"/>
                  </a:lnTo>
                  <a:lnTo>
                    <a:pt x="0" y="1611588"/>
                  </a:lnTo>
                  <a:close/>
                </a:path>
              </a:pathLst>
            </a:custGeom>
            <a:solidFill>
              <a:srgbClr val="E6E6E6"/>
            </a:solidFill>
          </p:spPr>
        </p:sp>
        <p:sp>
          <p:nvSpPr>
            <p:cNvPr id="4" name="TextBox 4"/>
            <p:cNvSpPr txBox="1"/>
            <p:nvPr/>
          </p:nvSpPr>
          <p:spPr>
            <a:xfrm>
              <a:off x="0" y="-38100"/>
              <a:ext cx="951644" cy="164968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2026533" y="3372456"/>
            <a:ext cx="4750720" cy="7069832"/>
            <a:chOff x="0" y="0"/>
            <a:chExt cx="1251218" cy="1862013"/>
          </a:xfrm>
        </p:grpSpPr>
        <p:sp>
          <p:nvSpPr>
            <p:cNvPr id="6" name="Freeform 6"/>
            <p:cNvSpPr/>
            <p:nvPr/>
          </p:nvSpPr>
          <p:spPr>
            <a:xfrm>
              <a:off x="0" y="0"/>
              <a:ext cx="1251218" cy="1862013"/>
            </a:xfrm>
            <a:custGeom>
              <a:avLst/>
              <a:gdLst/>
              <a:ahLst/>
              <a:cxnLst/>
              <a:rect l="l" t="t" r="r" b="b"/>
              <a:pathLst>
                <a:path w="1251218" h="1862013">
                  <a:moveTo>
                    <a:pt x="0" y="0"/>
                  </a:moveTo>
                  <a:lnTo>
                    <a:pt x="1251218" y="0"/>
                  </a:lnTo>
                  <a:lnTo>
                    <a:pt x="1251218" y="1862013"/>
                  </a:lnTo>
                  <a:lnTo>
                    <a:pt x="0" y="1862013"/>
                  </a:lnTo>
                  <a:close/>
                </a:path>
              </a:pathLst>
            </a:custGeom>
            <a:solidFill>
              <a:srgbClr val="EFEFEF"/>
            </a:solidFill>
          </p:spPr>
        </p:sp>
        <p:sp>
          <p:nvSpPr>
            <p:cNvPr id="7" name="TextBox 7"/>
            <p:cNvSpPr txBox="1"/>
            <p:nvPr/>
          </p:nvSpPr>
          <p:spPr>
            <a:xfrm>
              <a:off x="0" y="-38100"/>
              <a:ext cx="1251218" cy="1900113"/>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3863719" y="2821686"/>
            <a:ext cx="1793191" cy="0"/>
          </a:xfrm>
          <a:prstGeom prst="line">
            <a:avLst/>
          </a:prstGeom>
          <a:ln w="38100" cap="flat">
            <a:solidFill>
              <a:srgbClr val="5B5B5B"/>
            </a:solidFill>
            <a:prstDash val="solid"/>
            <a:headEnd type="none" w="sm" len="sm"/>
            <a:tailEnd type="none" w="sm" len="sm"/>
          </a:ln>
        </p:spPr>
      </p:sp>
      <p:sp>
        <p:nvSpPr>
          <p:cNvPr id="9" name="Freeform 9"/>
          <p:cNvSpPr/>
          <p:nvPr/>
        </p:nvSpPr>
        <p:spPr>
          <a:xfrm>
            <a:off x="0" y="3882313"/>
            <a:ext cx="10866977" cy="6050116"/>
          </a:xfrm>
          <a:custGeom>
            <a:avLst/>
            <a:gdLst/>
            <a:ahLst/>
            <a:cxnLst/>
            <a:rect l="l" t="t" r="r" b="b"/>
            <a:pathLst>
              <a:path w="10866977" h="6050116">
                <a:moveTo>
                  <a:pt x="0" y="0"/>
                </a:moveTo>
                <a:lnTo>
                  <a:pt x="10866977" y="0"/>
                </a:lnTo>
                <a:lnTo>
                  <a:pt x="10866977" y="6050117"/>
                </a:lnTo>
                <a:lnTo>
                  <a:pt x="0" y="6050117"/>
                </a:lnTo>
                <a:lnTo>
                  <a:pt x="0" y="0"/>
                </a:lnTo>
                <a:close/>
              </a:path>
            </a:pathLst>
          </a:custGeom>
          <a:blipFill>
            <a:blip r:embed="rId2"/>
            <a:stretch>
              <a:fillRect b="-1056"/>
            </a:stretch>
          </a:blipFill>
        </p:spPr>
      </p:sp>
      <p:sp>
        <p:nvSpPr>
          <p:cNvPr id="10" name="TextBox 10"/>
          <p:cNvSpPr txBox="1"/>
          <p:nvPr/>
        </p:nvSpPr>
        <p:spPr>
          <a:xfrm>
            <a:off x="6616630" y="942975"/>
            <a:ext cx="11036195" cy="1878711"/>
          </a:xfrm>
          <a:prstGeom prst="rect">
            <a:avLst/>
          </a:prstGeom>
        </p:spPr>
        <p:txBody>
          <a:bodyPr lIns="0" tIns="0" rIns="0" bIns="0" rtlCol="0" anchor="t">
            <a:spAutoFit/>
          </a:bodyPr>
          <a:lstStyle/>
          <a:p>
            <a:pPr algn="just">
              <a:lnSpc>
                <a:spcPts val="3042"/>
              </a:lnSpc>
            </a:pPr>
            <a:r>
              <a:rPr lang="en-US" sz="1800" spc="36">
                <a:solidFill>
                  <a:srgbClr val="000000"/>
                </a:solidFill>
                <a:latin typeface="Lora"/>
                <a:ea typeface="Lora"/>
                <a:cs typeface="Lora"/>
                <a:sym typeface="Lora"/>
              </a:rPr>
              <a:t>Travailler dans l’une des Big 4 offre une grande diversité de projets et d’opportunités, ce qui est très stimulant pour un futur jeune diplômé comme moi. Ces entreprises couvrent de nombreux secteurs, allant de l’audit à la stratégie en passant par la transformation digitale. L’environnement dynamique et international favorise une rapide montée en compétences tout en offrant des défis constants, idéals pour un développement professionnel enrichissant.</a:t>
            </a:r>
          </a:p>
        </p:txBody>
      </p:sp>
      <p:grpSp>
        <p:nvGrpSpPr>
          <p:cNvPr id="11" name="Group 11"/>
          <p:cNvGrpSpPr/>
          <p:nvPr/>
        </p:nvGrpSpPr>
        <p:grpSpPr>
          <a:xfrm>
            <a:off x="452995" y="927162"/>
            <a:ext cx="5213007" cy="1758950"/>
            <a:chOff x="0" y="0"/>
            <a:chExt cx="6950677" cy="2345266"/>
          </a:xfrm>
        </p:grpSpPr>
        <p:sp>
          <p:nvSpPr>
            <p:cNvPr id="12" name="TextBox 12"/>
            <p:cNvSpPr txBox="1"/>
            <p:nvPr/>
          </p:nvSpPr>
          <p:spPr>
            <a:xfrm>
              <a:off x="439522" y="936413"/>
              <a:ext cx="6511155" cy="1408853"/>
            </a:xfrm>
            <a:prstGeom prst="rect">
              <a:avLst/>
            </a:prstGeom>
          </p:spPr>
          <p:txBody>
            <a:bodyPr lIns="0" tIns="0" rIns="0" bIns="0" rtlCol="0" anchor="t">
              <a:spAutoFit/>
            </a:bodyPr>
            <a:lstStyle/>
            <a:p>
              <a:pPr algn="r">
                <a:lnSpc>
                  <a:spcPts val="8959"/>
                </a:lnSpc>
              </a:pPr>
              <a:r>
                <a:rPr lang="en-US" sz="6399" b="1">
                  <a:solidFill>
                    <a:srgbClr val="000000"/>
                  </a:solidFill>
                  <a:latin typeface="Playfair Display Bold"/>
                  <a:ea typeface="Playfair Display Bold"/>
                  <a:cs typeface="Playfair Display Bold"/>
                  <a:sym typeface="Playfair Display Bold"/>
                </a:rPr>
                <a:t>Analyse</a:t>
              </a:r>
            </a:p>
          </p:txBody>
        </p:sp>
        <p:sp>
          <p:nvSpPr>
            <p:cNvPr id="13" name="TextBox 13"/>
            <p:cNvSpPr txBox="1"/>
            <p:nvPr/>
          </p:nvSpPr>
          <p:spPr>
            <a:xfrm>
              <a:off x="0" y="-28575"/>
              <a:ext cx="6950677" cy="1079288"/>
            </a:xfrm>
            <a:prstGeom prst="rect">
              <a:avLst/>
            </a:prstGeom>
          </p:spPr>
          <p:txBody>
            <a:bodyPr lIns="0" tIns="0" rIns="0" bIns="0" rtlCol="0" anchor="t">
              <a:spAutoFit/>
            </a:bodyPr>
            <a:lstStyle/>
            <a:p>
              <a:pPr algn="r">
                <a:lnSpc>
                  <a:spcPts val="2240"/>
                </a:lnSpc>
              </a:pPr>
              <a:r>
                <a:rPr lang="en-US" sz="1600" spc="70">
                  <a:solidFill>
                    <a:srgbClr val="000000"/>
                  </a:solidFill>
                  <a:latin typeface="Open Sans"/>
                  <a:ea typeface="Open Sans"/>
                  <a:cs typeface="Open Sans"/>
                  <a:sym typeface="Open Sans"/>
                </a:rPr>
                <a:t>ANALYSE DE SOI, DES OPPORTUNITÉS PROFESSIONNELLES, DU SECTEUR, DES ASPIRATIONS, ETC. ET DES OUTILS UTILISÉS</a:t>
              </a:r>
            </a:p>
          </p:txBody>
        </p:sp>
      </p:grpSp>
      <p:grpSp>
        <p:nvGrpSpPr>
          <p:cNvPr id="14" name="Group 14"/>
          <p:cNvGrpSpPr/>
          <p:nvPr/>
        </p:nvGrpSpPr>
        <p:grpSpPr>
          <a:xfrm>
            <a:off x="11323973" y="5594346"/>
            <a:ext cx="6155839" cy="3407101"/>
            <a:chOff x="0" y="0"/>
            <a:chExt cx="8207785" cy="4542802"/>
          </a:xfrm>
        </p:grpSpPr>
        <p:sp>
          <p:nvSpPr>
            <p:cNvPr id="15" name="TextBox 15"/>
            <p:cNvSpPr txBox="1"/>
            <p:nvPr/>
          </p:nvSpPr>
          <p:spPr>
            <a:xfrm>
              <a:off x="260665" y="976769"/>
              <a:ext cx="7686456" cy="3566033"/>
            </a:xfrm>
            <a:prstGeom prst="rect">
              <a:avLst/>
            </a:prstGeom>
          </p:spPr>
          <p:txBody>
            <a:bodyPr lIns="0" tIns="0" rIns="0" bIns="0" rtlCol="0" anchor="t">
              <a:spAutoFit/>
            </a:bodyPr>
            <a:lstStyle/>
            <a:p>
              <a:pPr algn="just">
                <a:lnSpc>
                  <a:spcPts val="3132"/>
                </a:lnSpc>
              </a:pPr>
              <a:r>
                <a:rPr lang="en-US" sz="1800" spc="48">
                  <a:solidFill>
                    <a:srgbClr val="000000"/>
                  </a:solidFill>
                  <a:latin typeface="Open Sans"/>
                  <a:ea typeface="Open Sans"/>
                  <a:cs typeface="Open Sans"/>
                  <a:sym typeface="Open Sans"/>
                </a:rPr>
                <a:t>Le “Big 4” recrute des profils motivés comme le mien, capables de relever les défis d’une charge de travail exigeante. Ce rythme soutenu offre une expérience formatrice, idéale pour développer des compétences analytiques et stratégiques ainsi qu’une connaissance poussé de la fiance.</a:t>
              </a:r>
            </a:p>
            <a:p>
              <a:pPr algn="just">
                <a:lnSpc>
                  <a:spcPts val="3132"/>
                </a:lnSpc>
              </a:pPr>
              <a:endParaRPr lang="en-US" sz="1800" spc="48">
                <a:solidFill>
                  <a:srgbClr val="000000"/>
                </a:solidFill>
                <a:latin typeface="Open Sans"/>
                <a:ea typeface="Open Sans"/>
                <a:cs typeface="Open Sans"/>
                <a:sym typeface="Open Sans"/>
              </a:endParaRPr>
            </a:p>
          </p:txBody>
        </p:sp>
        <p:sp>
          <p:nvSpPr>
            <p:cNvPr id="16" name="TextBox 16"/>
            <p:cNvSpPr txBox="1"/>
            <p:nvPr/>
          </p:nvSpPr>
          <p:spPr>
            <a:xfrm>
              <a:off x="0" y="-47625"/>
              <a:ext cx="8207785" cy="525145"/>
            </a:xfrm>
            <a:prstGeom prst="rect">
              <a:avLst/>
            </a:prstGeom>
          </p:spPr>
          <p:txBody>
            <a:bodyPr lIns="0" tIns="0" rIns="0" bIns="0" rtlCol="0" anchor="t">
              <a:spAutoFit/>
            </a:bodyPr>
            <a:lstStyle/>
            <a:p>
              <a:pPr algn="ctr">
                <a:lnSpc>
                  <a:spcPts val="3359"/>
                </a:lnSpc>
              </a:pPr>
              <a:r>
                <a:rPr lang="en-US" sz="2400" b="1">
                  <a:solidFill>
                    <a:srgbClr val="000000"/>
                  </a:solidFill>
                  <a:latin typeface="Playfair Display Bold"/>
                  <a:ea typeface="Playfair Display Bold"/>
                  <a:cs typeface="Playfair Display Bold"/>
                  <a:sym typeface="Playfair Display Bold"/>
                </a:rPr>
                <a:t>Parfaite adéquation</a:t>
              </a:r>
            </a:p>
          </p:txBody>
        </p:sp>
      </p:grpSp>
      <p:sp>
        <p:nvSpPr>
          <p:cNvPr id="17" name="TextBox 17"/>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5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0538" y="502578"/>
            <a:ext cx="7423153" cy="9281844"/>
          </a:xfrm>
          <a:custGeom>
            <a:avLst/>
            <a:gdLst/>
            <a:ahLst/>
            <a:cxnLst/>
            <a:rect l="l" t="t" r="r" b="b"/>
            <a:pathLst>
              <a:path w="7423153" h="9281844">
                <a:moveTo>
                  <a:pt x="0" y="0"/>
                </a:moveTo>
                <a:lnTo>
                  <a:pt x="7423152" y="0"/>
                </a:lnTo>
                <a:lnTo>
                  <a:pt x="7423152" y="9281844"/>
                </a:lnTo>
                <a:lnTo>
                  <a:pt x="0" y="9281844"/>
                </a:lnTo>
                <a:lnTo>
                  <a:pt x="0" y="0"/>
                </a:lnTo>
                <a:close/>
              </a:path>
            </a:pathLst>
          </a:custGeom>
          <a:blipFill>
            <a:blip r:embed="rId2"/>
            <a:stretch>
              <a:fillRect l="-12519" r="-12519"/>
            </a:stretch>
          </a:blipFill>
        </p:spPr>
      </p:sp>
      <p:grpSp>
        <p:nvGrpSpPr>
          <p:cNvPr id="3" name="Group 3"/>
          <p:cNvGrpSpPr/>
          <p:nvPr/>
        </p:nvGrpSpPr>
        <p:grpSpPr>
          <a:xfrm>
            <a:off x="5617845" y="2182798"/>
            <a:ext cx="5005951" cy="1692507"/>
            <a:chOff x="0" y="0"/>
            <a:chExt cx="6674601" cy="2256675"/>
          </a:xfrm>
        </p:grpSpPr>
        <p:grpSp>
          <p:nvGrpSpPr>
            <p:cNvPr id="4" name="Group 4"/>
            <p:cNvGrpSpPr/>
            <p:nvPr/>
          </p:nvGrpSpPr>
          <p:grpSpPr>
            <a:xfrm>
              <a:off x="0" y="0"/>
              <a:ext cx="6674601" cy="2256675"/>
              <a:chOff x="0" y="0"/>
              <a:chExt cx="1951481" cy="659793"/>
            </a:xfrm>
          </p:grpSpPr>
          <p:sp>
            <p:nvSpPr>
              <p:cNvPr id="5" name="Freeform 5"/>
              <p:cNvSpPr/>
              <p:nvPr/>
            </p:nvSpPr>
            <p:spPr>
              <a:xfrm>
                <a:off x="0" y="0"/>
                <a:ext cx="1951481" cy="659793"/>
              </a:xfrm>
              <a:custGeom>
                <a:avLst/>
                <a:gdLst/>
                <a:ahLst/>
                <a:cxnLst/>
                <a:rect l="l" t="t" r="r" b="b"/>
                <a:pathLst>
                  <a:path w="1951481" h="659793">
                    <a:moveTo>
                      <a:pt x="0" y="0"/>
                    </a:moveTo>
                    <a:lnTo>
                      <a:pt x="1951481" y="0"/>
                    </a:lnTo>
                    <a:lnTo>
                      <a:pt x="1951481" y="659793"/>
                    </a:lnTo>
                    <a:lnTo>
                      <a:pt x="0" y="659793"/>
                    </a:lnTo>
                    <a:close/>
                  </a:path>
                </a:pathLst>
              </a:custGeom>
              <a:solidFill>
                <a:srgbClr val="FFFFFF"/>
              </a:solidFill>
              <a:ln cap="sq">
                <a:noFill/>
                <a:prstDash val="solid"/>
                <a:miter/>
              </a:ln>
            </p:spPr>
          </p:sp>
          <p:sp>
            <p:nvSpPr>
              <p:cNvPr id="6" name="TextBox 6"/>
              <p:cNvSpPr txBox="1"/>
              <p:nvPr/>
            </p:nvSpPr>
            <p:spPr>
              <a:xfrm>
                <a:off x="0" y="-38100"/>
                <a:ext cx="1951481" cy="69789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47157" y="1055082"/>
              <a:ext cx="5980287" cy="805815"/>
            </a:xfrm>
            <a:prstGeom prst="rect">
              <a:avLst/>
            </a:prstGeom>
          </p:spPr>
          <p:txBody>
            <a:bodyPr lIns="0" tIns="0" rIns="0" bIns="0" rtlCol="0" anchor="t">
              <a:spAutoFit/>
            </a:bodyPr>
            <a:lstStyle/>
            <a:p>
              <a:pPr algn="l">
                <a:lnSpc>
                  <a:spcPts val="2520"/>
                </a:lnSpc>
              </a:pPr>
              <a:r>
                <a:rPr lang="en-US" sz="1800" spc="48">
                  <a:solidFill>
                    <a:srgbClr val="000000"/>
                  </a:solidFill>
                  <a:latin typeface="Open Sans"/>
                  <a:ea typeface="Open Sans"/>
                  <a:cs typeface="Open Sans"/>
                  <a:sym typeface="Open Sans"/>
                </a:rPr>
                <a:t>Technology Strategy &amp; Transformation - Senior Consultant</a:t>
              </a:r>
            </a:p>
          </p:txBody>
        </p:sp>
        <p:sp>
          <p:nvSpPr>
            <p:cNvPr id="8" name="TextBox 8"/>
            <p:cNvSpPr txBox="1"/>
            <p:nvPr/>
          </p:nvSpPr>
          <p:spPr>
            <a:xfrm>
              <a:off x="347157" y="348154"/>
              <a:ext cx="5980287" cy="525145"/>
            </a:xfrm>
            <a:prstGeom prst="rect">
              <a:avLst/>
            </a:prstGeom>
          </p:spPr>
          <p:txBody>
            <a:bodyPr lIns="0" tIns="0" rIns="0" bIns="0" rtlCol="0" anchor="t">
              <a:spAutoFit/>
            </a:bodyPr>
            <a:lstStyle/>
            <a:p>
              <a:pPr algn="l">
                <a:lnSpc>
                  <a:spcPts val="3359"/>
                </a:lnSpc>
              </a:pPr>
              <a:r>
                <a:rPr lang="en-US" sz="2400" b="1">
                  <a:solidFill>
                    <a:srgbClr val="000000"/>
                  </a:solidFill>
                  <a:latin typeface="Playfair Display Bold"/>
                  <a:ea typeface="Playfair Display Bold"/>
                  <a:cs typeface="Playfair Display Bold"/>
                  <a:sym typeface="Playfair Display Bold"/>
                </a:rPr>
                <a:t>Deloitte - Paris</a:t>
              </a:r>
            </a:p>
          </p:txBody>
        </p:sp>
      </p:grpSp>
      <p:grpSp>
        <p:nvGrpSpPr>
          <p:cNvPr id="9" name="Group 9"/>
          <p:cNvGrpSpPr/>
          <p:nvPr/>
        </p:nvGrpSpPr>
        <p:grpSpPr>
          <a:xfrm>
            <a:off x="5617845" y="4297247"/>
            <a:ext cx="5005951" cy="1692507"/>
            <a:chOff x="0" y="0"/>
            <a:chExt cx="1951481" cy="659793"/>
          </a:xfrm>
        </p:grpSpPr>
        <p:sp>
          <p:nvSpPr>
            <p:cNvPr id="10" name="Freeform 10"/>
            <p:cNvSpPr/>
            <p:nvPr/>
          </p:nvSpPr>
          <p:spPr>
            <a:xfrm>
              <a:off x="0" y="0"/>
              <a:ext cx="1951481" cy="659793"/>
            </a:xfrm>
            <a:custGeom>
              <a:avLst/>
              <a:gdLst/>
              <a:ahLst/>
              <a:cxnLst/>
              <a:rect l="l" t="t" r="r" b="b"/>
              <a:pathLst>
                <a:path w="1951481" h="659793">
                  <a:moveTo>
                    <a:pt x="0" y="0"/>
                  </a:moveTo>
                  <a:lnTo>
                    <a:pt x="1951481" y="0"/>
                  </a:lnTo>
                  <a:lnTo>
                    <a:pt x="1951481" y="659793"/>
                  </a:lnTo>
                  <a:lnTo>
                    <a:pt x="0" y="659793"/>
                  </a:lnTo>
                  <a:close/>
                </a:path>
              </a:pathLst>
            </a:custGeom>
            <a:solidFill>
              <a:srgbClr val="FFFFFF"/>
            </a:solidFill>
            <a:ln cap="sq">
              <a:noFill/>
              <a:prstDash val="solid"/>
              <a:miter/>
            </a:ln>
          </p:spPr>
        </p:sp>
        <p:sp>
          <p:nvSpPr>
            <p:cNvPr id="11" name="TextBox 11"/>
            <p:cNvSpPr txBox="1"/>
            <p:nvPr/>
          </p:nvSpPr>
          <p:spPr>
            <a:xfrm>
              <a:off x="0" y="-38100"/>
              <a:ext cx="1951481" cy="697893"/>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5878213" y="4601528"/>
            <a:ext cx="4485215" cy="1083945"/>
            <a:chOff x="0" y="0"/>
            <a:chExt cx="5980287" cy="1445260"/>
          </a:xfrm>
        </p:grpSpPr>
        <p:sp>
          <p:nvSpPr>
            <p:cNvPr id="13" name="TextBox 13"/>
            <p:cNvSpPr txBox="1"/>
            <p:nvPr/>
          </p:nvSpPr>
          <p:spPr>
            <a:xfrm>
              <a:off x="0" y="639445"/>
              <a:ext cx="5980287" cy="805815"/>
            </a:xfrm>
            <a:prstGeom prst="rect">
              <a:avLst/>
            </a:prstGeom>
          </p:spPr>
          <p:txBody>
            <a:bodyPr lIns="0" tIns="0" rIns="0" bIns="0" rtlCol="0" anchor="t">
              <a:spAutoFit/>
            </a:bodyPr>
            <a:lstStyle/>
            <a:p>
              <a:pPr algn="l">
                <a:lnSpc>
                  <a:spcPts val="2520"/>
                </a:lnSpc>
              </a:pPr>
              <a:r>
                <a:rPr lang="en-US" sz="1800" spc="48">
                  <a:solidFill>
                    <a:srgbClr val="000000"/>
                  </a:solidFill>
                  <a:latin typeface="Open Sans"/>
                  <a:ea typeface="Open Sans"/>
                  <a:cs typeface="Open Sans"/>
                  <a:sym typeface="Open Sans"/>
                </a:rPr>
                <a:t>Risk Management &amp; Audit IT - Consultant</a:t>
              </a:r>
            </a:p>
          </p:txBody>
        </p:sp>
        <p:sp>
          <p:nvSpPr>
            <p:cNvPr id="14" name="TextBox 14"/>
            <p:cNvSpPr txBox="1"/>
            <p:nvPr/>
          </p:nvSpPr>
          <p:spPr>
            <a:xfrm>
              <a:off x="0" y="-47625"/>
              <a:ext cx="5980287" cy="525145"/>
            </a:xfrm>
            <a:prstGeom prst="rect">
              <a:avLst/>
            </a:prstGeom>
          </p:spPr>
          <p:txBody>
            <a:bodyPr lIns="0" tIns="0" rIns="0" bIns="0" rtlCol="0" anchor="t">
              <a:spAutoFit/>
            </a:bodyPr>
            <a:lstStyle/>
            <a:p>
              <a:pPr algn="l">
                <a:lnSpc>
                  <a:spcPts val="3359"/>
                </a:lnSpc>
              </a:pPr>
              <a:r>
                <a:rPr lang="en-US" sz="2400" b="1">
                  <a:solidFill>
                    <a:srgbClr val="000000"/>
                  </a:solidFill>
                  <a:latin typeface="Playfair Display Bold"/>
                  <a:ea typeface="Playfair Display Bold"/>
                  <a:cs typeface="Playfair Display Bold"/>
                  <a:sym typeface="Playfair Display Bold"/>
                </a:rPr>
                <a:t>EY - Paris</a:t>
              </a:r>
            </a:p>
          </p:txBody>
        </p:sp>
      </p:grpSp>
      <p:grpSp>
        <p:nvGrpSpPr>
          <p:cNvPr id="15" name="Group 15"/>
          <p:cNvGrpSpPr/>
          <p:nvPr/>
        </p:nvGrpSpPr>
        <p:grpSpPr>
          <a:xfrm>
            <a:off x="5617845" y="6634111"/>
            <a:ext cx="5005951" cy="1692507"/>
            <a:chOff x="0" y="0"/>
            <a:chExt cx="1951481" cy="659793"/>
          </a:xfrm>
        </p:grpSpPr>
        <p:sp>
          <p:nvSpPr>
            <p:cNvPr id="16" name="Freeform 16"/>
            <p:cNvSpPr/>
            <p:nvPr/>
          </p:nvSpPr>
          <p:spPr>
            <a:xfrm>
              <a:off x="0" y="0"/>
              <a:ext cx="1951481" cy="659793"/>
            </a:xfrm>
            <a:custGeom>
              <a:avLst/>
              <a:gdLst/>
              <a:ahLst/>
              <a:cxnLst/>
              <a:rect l="l" t="t" r="r" b="b"/>
              <a:pathLst>
                <a:path w="1951481" h="659793">
                  <a:moveTo>
                    <a:pt x="0" y="0"/>
                  </a:moveTo>
                  <a:lnTo>
                    <a:pt x="1951481" y="0"/>
                  </a:lnTo>
                  <a:lnTo>
                    <a:pt x="1951481" y="659793"/>
                  </a:lnTo>
                  <a:lnTo>
                    <a:pt x="0" y="659793"/>
                  </a:lnTo>
                  <a:close/>
                </a:path>
              </a:pathLst>
            </a:custGeom>
            <a:solidFill>
              <a:srgbClr val="FFFFFF"/>
            </a:solidFill>
            <a:ln cap="sq">
              <a:noFill/>
              <a:prstDash val="solid"/>
              <a:miter/>
            </a:ln>
          </p:spPr>
        </p:sp>
        <p:sp>
          <p:nvSpPr>
            <p:cNvPr id="17" name="TextBox 17"/>
            <p:cNvSpPr txBox="1"/>
            <p:nvPr/>
          </p:nvSpPr>
          <p:spPr>
            <a:xfrm>
              <a:off x="0" y="-38100"/>
              <a:ext cx="1951481" cy="697893"/>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5878213" y="7577519"/>
            <a:ext cx="4485215" cy="297180"/>
          </a:xfrm>
          <a:prstGeom prst="rect">
            <a:avLst/>
          </a:prstGeom>
        </p:spPr>
        <p:txBody>
          <a:bodyPr lIns="0" tIns="0" rIns="0" bIns="0" rtlCol="0" anchor="t">
            <a:spAutoFit/>
          </a:bodyPr>
          <a:lstStyle/>
          <a:p>
            <a:pPr algn="l">
              <a:lnSpc>
                <a:spcPts val="2520"/>
              </a:lnSpc>
            </a:pPr>
            <a:r>
              <a:rPr lang="en-US" sz="1800" spc="48">
                <a:solidFill>
                  <a:srgbClr val="000000"/>
                </a:solidFill>
                <a:latin typeface="Open Sans"/>
                <a:ea typeface="Open Sans"/>
                <a:cs typeface="Open Sans"/>
                <a:sym typeface="Open Sans"/>
              </a:rPr>
              <a:t>Auditeur interne</a:t>
            </a:r>
          </a:p>
        </p:txBody>
      </p:sp>
      <p:sp>
        <p:nvSpPr>
          <p:cNvPr id="19" name="TextBox 19"/>
          <p:cNvSpPr txBox="1"/>
          <p:nvPr/>
        </p:nvSpPr>
        <p:spPr>
          <a:xfrm>
            <a:off x="5878213" y="7038404"/>
            <a:ext cx="4485215" cy="405765"/>
          </a:xfrm>
          <a:prstGeom prst="rect">
            <a:avLst/>
          </a:prstGeom>
        </p:spPr>
        <p:txBody>
          <a:bodyPr lIns="0" tIns="0" rIns="0" bIns="0" rtlCol="0" anchor="t">
            <a:spAutoFit/>
          </a:bodyPr>
          <a:lstStyle/>
          <a:p>
            <a:pPr algn="l">
              <a:lnSpc>
                <a:spcPts val="3359"/>
              </a:lnSpc>
            </a:pPr>
            <a:r>
              <a:rPr lang="en-US" sz="2400" b="1">
                <a:solidFill>
                  <a:srgbClr val="000000"/>
                </a:solidFill>
                <a:latin typeface="Playfair Display Bold"/>
                <a:ea typeface="Playfair Display Bold"/>
                <a:cs typeface="Playfair Display Bold"/>
                <a:sym typeface="Playfair Display Bold"/>
              </a:rPr>
              <a:t>Danone</a:t>
            </a:r>
          </a:p>
        </p:txBody>
      </p:sp>
      <p:grpSp>
        <p:nvGrpSpPr>
          <p:cNvPr id="20" name="Group 20"/>
          <p:cNvGrpSpPr/>
          <p:nvPr/>
        </p:nvGrpSpPr>
        <p:grpSpPr>
          <a:xfrm>
            <a:off x="11561445" y="4067405"/>
            <a:ext cx="5698001" cy="4600518"/>
            <a:chOff x="0" y="0"/>
            <a:chExt cx="7597334" cy="6134024"/>
          </a:xfrm>
        </p:grpSpPr>
        <p:grpSp>
          <p:nvGrpSpPr>
            <p:cNvPr id="21" name="Group 21"/>
            <p:cNvGrpSpPr/>
            <p:nvPr/>
          </p:nvGrpSpPr>
          <p:grpSpPr>
            <a:xfrm rot="5400000">
              <a:off x="731655" y="-731655"/>
              <a:ext cx="6134024" cy="7597334"/>
              <a:chOff x="0" y="0"/>
              <a:chExt cx="1211659" cy="1500708"/>
            </a:xfrm>
          </p:grpSpPr>
          <p:sp>
            <p:nvSpPr>
              <p:cNvPr id="22" name="Freeform 22"/>
              <p:cNvSpPr/>
              <p:nvPr/>
            </p:nvSpPr>
            <p:spPr>
              <a:xfrm>
                <a:off x="0" y="0"/>
                <a:ext cx="1211659" cy="1500708"/>
              </a:xfrm>
              <a:custGeom>
                <a:avLst/>
                <a:gdLst/>
                <a:ahLst/>
                <a:cxnLst/>
                <a:rect l="l" t="t" r="r" b="b"/>
                <a:pathLst>
                  <a:path w="1211659" h="1500708">
                    <a:moveTo>
                      <a:pt x="0" y="0"/>
                    </a:moveTo>
                    <a:lnTo>
                      <a:pt x="1211659" y="0"/>
                    </a:lnTo>
                    <a:lnTo>
                      <a:pt x="1211659" y="1500708"/>
                    </a:lnTo>
                    <a:lnTo>
                      <a:pt x="0" y="1500708"/>
                    </a:lnTo>
                    <a:close/>
                  </a:path>
                </a:pathLst>
              </a:custGeom>
              <a:solidFill>
                <a:srgbClr val="EFEFEF"/>
              </a:solidFill>
            </p:spPr>
          </p:sp>
          <p:sp>
            <p:nvSpPr>
              <p:cNvPr id="23" name="TextBox 23"/>
              <p:cNvSpPr txBox="1"/>
              <p:nvPr/>
            </p:nvSpPr>
            <p:spPr>
              <a:xfrm>
                <a:off x="0" y="-38100"/>
                <a:ext cx="1211659" cy="1538808"/>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416573" y="126030"/>
              <a:ext cx="6764188" cy="5767663"/>
            </a:xfrm>
            <a:prstGeom prst="rect">
              <a:avLst/>
            </a:prstGeom>
          </p:spPr>
          <p:txBody>
            <a:bodyPr lIns="0" tIns="0" rIns="0" bIns="0" rtlCol="0" anchor="t">
              <a:spAutoFit/>
            </a:bodyPr>
            <a:lstStyle/>
            <a:p>
              <a:pPr algn="ctr">
                <a:lnSpc>
                  <a:spcPts val="3183"/>
                </a:lnSpc>
              </a:pPr>
              <a:r>
                <a:rPr lang="en-US" sz="1599" spc="14">
                  <a:solidFill>
                    <a:srgbClr val="000000"/>
                  </a:solidFill>
                  <a:latin typeface="Open Sans"/>
                  <a:ea typeface="Open Sans"/>
                  <a:cs typeface="Open Sans"/>
                  <a:sym typeface="Open Sans"/>
                </a:rPr>
                <a:t>Alexandre Damia, actuellement Senior Consultant en Technology Strategy &amp; Transformation chez Deloitte, est un expert en audit IT et conseil stratégique. Diplômé de l’ENSEEIHT et du Georgia Institute of Technology, il possède une solide expertise technique (Alteryx, SAP ERP, Power BI). Il accompagne les entreprises dans leurs transformations technologiques. J’ai eu l’opportunité d’échanger avec lui pendant une heure lors d’une interview enrichissante, où il a partagé son parcours et ses perspectives métier.</a:t>
              </a:r>
            </a:p>
          </p:txBody>
        </p:sp>
      </p:grpSp>
      <p:grpSp>
        <p:nvGrpSpPr>
          <p:cNvPr id="25" name="Group 25"/>
          <p:cNvGrpSpPr/>
          <p:nvPr/>
        </p:nvGrpSpPr>
        <p:grpSpPr>
          <a:xfrm rot="5400000">
            <a:off x="13575617" y="-500650"/>
            <a:ext cx="1471428" cy="4530128"/>
            <a:chOff x="0" y="0"/>
            <a:chExt cx="387537" cy="1193120"/>
          </a:xfrm>
        </p:grpSpPr>
        <p:sp>
          <p:nvSpPr>
            <p:cNvPr id="26" name="Freeform 26"/>
            <p:cNvSpPr/>
            <p:nvPr/>
          </p:nvSpPr>
          <p:spPr>
            <a:xfrm>
              <a:off x="0" y="0"/>
              <a:ext cx="387537" cy="1193120"/>
            </a:xfrm>
            <a:custGeom>
              <a:avLst/>
              <a:gdLst/>
              <a:ahLst/>
              <a:cxnLst/>
              <a:rect l="l" t="t" r="r" b="b"/>
              <a:pathLst>
                <a:path w="387537" h="1193120">
                  <a:moveTo>
                    <a:pt x="0" y="0"/>
                  </a:moveTo>
                  <a:lnTo>
                    <a:pt x="387537" y="0"/>
                  </a:lnTo>
                  <a:lnTo>
                    <a:pt x="387537" y="1193120"/>
                  </a:lnTo>
                  <a:lnTo>
                    <a:pt x="0" y="1193120"/>
                  </a:lnTo>
                  <a:close/>
                </a:path>
              </a:pathLst>
            </a:custGeom>
            <a:solidFill>
              <a:srgbClr val="E6E6E6"/>
            </a:solidFill>
          </p:spPr>
        </p:sp>
        <p:sp>
          <p:nvSpPr>
            <p:cNvPr id="27" name="TextBox 27"/>
            <p:cNvSpPr txBox="1"/>
            <p:nvPr/>
          </p:nvSpPr>
          <p:spPr>
            <a:xfrm>
              <a:off x="0" y="-38100"/>
              <a:ext cx="387537" cy="1231220"/>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12046267" y="1508296"/>
            <a:ext cx="4883366" cy="1085215"/>
          </a:xfrm>
          <a:prstGeom prst="rect">
            <a:avLst/>
          </a:prstGeom>
        </p:spPr>
        <p:txBody>
          <a:bodyPr lIns="0" tIns="0" rIns="0" bIns="0" rtlCol="0" anchor="t">
            <a:spAutoFit/>
          </a:bodyPr>
          <a:lstStyle/>
          <a:p>
            <a:pPr algn="l">
              <a:lnSpc>
                <a:spcPts val="8959"/>
              </a:lnSpc>
            </a:pPr>
            <a:r>
              <a:rPr lang="en-US" sz="6399" b="1">
                <a:solidFill>
                  <a:srgbClr val="000000"/>
                </a:solidFill>
                <a:latin typeface="Playfair Display Bold"/>
                <a:ea typeface="Playfair Display Bold"/>
                <a:cs typeface="Playfair Display Bold"/>
                <a:sym typeface="Playfair Display Bold"/>
              </a:rPr>
              <a:t>Mentor</a:t>
            </a:r>
          </a:p>
        </p:txBody>
      </p:sp>
      <p:sp>
        <p:nvSpPr>
          <p:cNvPr id="29" name="TextBox 29"/>
          <p:cNvSpPr txBox="1"/>
          <p:nvPr/>
        </p:nvSpPr>
        <p:spPr>
          <a:xfrm>
            <a:off x="12046268" y="1273346"/>
            <a:ext cx="5213007" cy="349250"/>
          </a:xfrm>
          <a:prstGeom prst="rect">
            <a:avLst/>
          </a:prstGeom>
        </p:spPr>
        <p:txBody>
          <a:bodyPr lIns="0" tIns="0" rIns="0" bIns="0" rtlCol="0" anchor="t">
            <a:spAutoFit/>
          </a:bodyPr>
          <a:lstStyle/>
          <a:p>
            <a:pPr algn="l">
              <a:lnSpc>
                <a:spcPts val="2800"/>
              </a:lnSpc>
            </a:pPr>
            <a:r>
              <a:rPr lang="en-US" sz="2000" spc="88">
                <a:solidFill>
                  <a:srgbClr val="000000"/>
                </a:solidFill>
                <a:latin typeface="Open Sans"/>
                <a:ea typeface="Open Sans"/>
                <a:cs typeface="Open Sans"/>
                <a:sym typeface="Open Sans"/>
              </a:rPr>
              <a:t>ENSEEHIT PROMO 2019 GEI</a:t>
            </a:r>
          </a:p>
        </p:txBody>
      </p:sp>
      <p:sp>
        <p:nvSpPr>
          <p:cNvPr id="30" name="AutoShape 30"/>
          <p:cNvSpPr/>
          <p:nvPr/>
        </p:nvSpPr>
        <p:spPr>
          <a:xfrm>
            <a:off x="12046268" y="2784966"/>
            <a:ext cx="1793191" cy="0"/>
          </a:xfrm>
          <a:prstGeom prst="line">
            <a:avLst/>
          </a:prstGeom>
          <a:ln w="38100" cap="flat">
            <a:solidFill>
              <a:srgbClr val="5B5B5B"/>
            </a:solidFill>
            <a:prstDash val="solid"/>
            <a:headEnd type="none" w="sm" len="sm"/>
            <a:tailEnd type="none" w="sm" len="sm"/>
          </a:ln>
        </p:spPr>
      </p:sp>
      <p:sp>
        <p:nvSpPr>
          <p:cNvPr id="31" name="TextBox 31"/>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6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08028" y="-59447"/>
            <a:ext cx="3922458" cy="3029964"/>
            <a:chOff x="0" y="0"/>
            <a:chExt cx="1033075" cy="798015"/>
          </a:xfrm>
        </p:grpSpPr>
        <p:sp>
          <p:nvSpPr>
            <p:cNvPr id="3" name="Freeform 3"/>
            <p:cNvSpPr/>
            <p:nvPr/>
          </p:nvSpPr>
          <p:spPr>
            <a:xfrm>
              <a:off x="0" y="0"/>
              <a:ext cx="1033075" cy="798015"/>
            </a:xfrm>
            <a:custGeom>
              <a:avLst/>
              <a:gdLst/>
              <a:ahLst/>
              <a:cxnLst/>
              <a:rect l="l" t="t" r="r" b="b"/>
              <a:pathLst>
                <a:path w="1033075" h="798015">
                  <a:moveTo>
                    <a:pt x="0" y="0"/>
                  </a:moveTo>
                  <a:lnTo>
                    <a:pt x="1033075" y="0"/>
                  </a:lnTo>
                  <a:lnTo>
                    <a:pt x="1033075" y="798015"/>
                  </a:lnTo>
                  <a:lnTo>
                    <a:pt x="0" y="798015"/>
                  </a:lnTo>
                  <a:close/>
                </a:path>
              </a:pathLst>
            </a:custGeom>
            <a:solidFill>
              <a:srgbClr val="E6E6E6"/>
            </a:solidFill>
          </p:spPr>
        </p:sp>
        <p:sp>
          <p:nvSpPr>
            <p:cNvPr id="4" name="TextBox 4"/>
            <p:cNvSpPr txBox="1"/>
            <p:nvPr/>
          </p:nvSpPr>
          <p:spPr>
            <a:xfrm>
              <a:off x="0" y="-38100"/>
              <a:ext cx="1033075" cy="83611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9235741" y="951103"/>
            <a:ext cx="8023559" cy="1878711"/>
          </a:xfrm>
          <a:prstGeom prst="rect">
            <a:avLst/>
          </a:prstGeom>
        </p:spPr>
        <p:txBody>
          <a:bodyPr lIns="0" tIns="0" rIns="0" bIns="0" rtlCol="0" anchor="t">
            <a:spAutoFit/>
          </a:bodyPr>
          <a:lstStyle/>
          <a:p>
            <a:pPr algn="l">
              <a:lnSpc>
                <a:spcPts val="3042"/>
              </a:lnSpc>
            </a:pPr>
            <a:r>
              <a:rPr lang="en-US" sz="1800" spc="36">
                <a:solidFill>
                  <a:srgbClr val="000000"/>
                </a:solidFill>
                <a:latin typeface="Lora"/>
                <a:ea typeface="Lora"/>
                <a:cs typeface="Lora"/>
                <a:sym typeface="Lora"/>
              </a:rPr>
              <a:t>Pendant ma césure, je prévois un stage chez Teneo pour renforcer mes compétences dans un environnement stimulant. Académiquement, l’option Eau et Environnement au semestre 8 et la spécialisation en Génie de l’Environnement au semestre 9 s’alignent avec mon objectif de contribuer aux enjeux environnementaux actuels.</a:t>
            </a:r>
          </a:p>
        </p:txBody>
      </p:sp>
      <p:sp>
        <p:nvSpPr>
          <p:cNvPr id="6" name="TextBox 6"/>
          <p:cNvSpPr txBox="1"/>
          <p:nvPr/>
        </p:nvSpPr>
        <p:spPr>
          <a:xfrm>
            <a:off x="1028700" y="611329"/>
            <a:ext cx="7497625" cy="2218690"/>
          </a:xfrm>
          <a:prstGeom prst="rect">
            <a:avLst/>
          </a:prstGeom>
        </p:spPr>
        <p:txBody>
          <a:bodyPr lIns="0" tIns="0" rIns="0" bIns="0" rtlCol="0" anchor="t">
            <a:spAutoFit/>
          </a:bodyPr>
          <a:lstStyle/>
          <a:p>
            <a:pPr algn="l">
              <a:lnSpc>
                <a:spcPts val="8959"/>
              </a:lnSpc>
            </a:pPr>
            <a:r>
              <a:rPr lang="en-US" sz="6399" b="1">
                <a:solidFill>
                  <a:srgbClr val="000000"/>
                </a:solidFill>
                <a:latin typeface="Playfair Display Bold"/>
                <a:ea typeface="Playfair Display Bold"/>
                <a:cs typeface="Playfair Display Bold"/>
                <a:sym typeface="Playfair Display Bold"/>
              </a:rPr>
              <a:t>Ma vision professional</a:t>
            </a:r>
          </a:p>
        </p:txBody>
      </p:sp>
      <p:sp>
        <p:nvSpPr>
          <p:cNvPr id="7" name="TextBox 7"/>
          <p:cNvSpPr txBox="1"/>
          <p:nvPr/>
        </p:nvSpPr>
        <p:spPr>
          <a:xfrm>
            <a:off x="1607072" y="8473857"/>
            <a:ext cx="3786961" cy="611505"/>
          </a:xfrm>
          <a:prstGeom prst="rect">
            <a:avLst/>
          </a:prstGeom>
        </p:spPr>
        <p:txBody>
          <a:bodyPr lIns="0" tIns="0" rIns="0" bIns="0" rtlCol="0" anchor="t">
            <a:spAutoFit/>
          </a:bodyPr>
          <a:lstStyle/>
          <a:p>
            <a:pPr algn="ctr">
              <a:lnSpc>
                <a:spcPts val="2520"/>
              </a:lnSpc>
            </a:pPr>
            <a:r>
              <a:rPr lang="en-US" sz="1800" spc="48">
                <a:solidFill>
                  <a:srgbClr val="000000"/>
                </a:solidFill>
                <a:latin typeface="Open Sans"/>
                <a:ea typeface="Open Sans"/>
                <a:cs typeface="Open Sans"/>
                <a:sym typeface="Open Sans"/>
              </a:rPr>
              <a:t>Auditeur fiancier dans le bureau Toulouse de EY.</a:t>
            </a:r>
          </a:p>
        </p:txBody>
      </p:sp>
      <p:sp>
        <p:nvSpPr>
          <p:cNvPr id="8" name="TextBox 8"/>
          <p:cNvSpPr txBox="1"/>
          <p:nvPr/>
        </p:nvSpPr>
        <p:spPr>
          <a:xfrm>
            <a:off x="12833296" y="8473857"/>
            <a:ext cx="3538197" cy="611505"/>
          </a:xfrm>
          <a:prstGeom prst="rect">
            <a:avLst/>
          </a:prstGeom>
        </p:spPr>
        <p:txBody>
          <a:bodyPr lIns="0" tIns="0" rIns="0" bIns="0" rtlCol="0" anchor="t">
            <a:spAutoFit/>
          </a:bodyPr>
          <a:lstStyle/>
          <a:p>
            <a:pPr algn="ctr">
              <a:lnSpc>
                <a:spcPts val="2520"/>
              </a:lnSpc>
            </a:pPr>
            <a:r>
              <a:rPr lang="en-US" sz="1800" spc="48">
                <a:solidFill>
                  <a:srgbClr val="000000"/>
                </a:solidFill>
                <a:latin typeface="Open Sans"/>
                <a:ea typeface="Open Sans"/>
                <a:cs typeface="Open Sans"/>
                <a:sym typeface="Open Sans"/>
              </a:rPr>
              <a:t>Conseiller ou auditeur interne dans une entreprise privée. </a:t>
            </a:r>
          </a:p>
        </p:txBody>
      </p:sp>
      <p:sp>
        <p:nvSpPr>
          <p:cNvPr id="9" name="TextBox 9"/>
          <p:cNvSpPr txBox="1"/>
          <p:nvPr/>
        </p:nvSpPr>
        <p:spPr>
          <a:xfrm>
            <a:off x="2069257" y="7928679"/>
            <a:ext cx="2861562" cy="405765"/>
          </a:xfrm>
          <a:prstGeom prst="rect">
            <a:avLst/>
          </a:prstGeom>
        </p:spPr>
        <p:txBody>
          <a:bodyPr lIns="0" tIns="0" rIns="0" bIns="0" rtlCol="0" anchor="t">
            <a:spAutoFit/>
          </a:bodyPr>
          <a:lstStyle/>
          <a:p>
            <a:pPr algn="ctr">
              <a:lnSpc>
                <a:spcPts val="3359"/>
              </a:lnSpc>
            </a:pPr>
            <a:r>
              <a:rPr lang="en-US" sz="2400" b="1">
                <a:solidFill>
                  <a:srgbClr val="000000"/>
                </a:solidFill>
                <a:latin typeface="Playfair Display Bold"/>
                <a:ea typeface="Playfair Display Bold"/>
                <a:cs typeface="Playfair Display Bold"/>
                <a:sym typeface="Playfair Display Bold"/>
              </a:rPr>
              <a:t>Projet de fin d’étude</a:t>
            </a:r>
          </a:p>
        </p:txBody>
      </p:sp>
      <p:sp>
        <p:nvSpPr>
          <p:cNvPr id="10" name="TextBox 10"/>
          <p:cNvSpPr txBox="1"/>
          <p:nvPr/>
        </p:nvSpPr>
        <p:spPr>
          <a:xfrm>
            <a:off x="7207931" y="8473857"/>
            <a:ext cx="3554443" cy="925830"/>
          </a:xfrm>
          <a:prstGeom prst="rect">
            <a:avLst/>
          </a:prstGeom>
        </p:spPr>
        <p:txBody>
          <a:bodyPr lIns="0" tIns="0" rIns="0" bIns="0" rtlCol="0" anchor="t">
            <a:spAutoFit/>
          </a:bodyPr>
          <a:lstStyle/>
          <a:p>
            <a:pPr algn="ctr">
              <a:lnSpc>
                <a:spcPts val="2520"/>
              </a:lnSpc>
            </a:pPr>
            <a:r>
              <a:rPr lang="en-US" sz="1800" spc="48">
                <a:solidFill>
                  <a:srgbClr val="000000"/>
                </a:solidFill>
                <a:latin typeface="Open Sans"/>
                <a:ea typeface="Open Sans"/>
                <a:cs typeface="Open Sans"/>
                <a:sym typeface="Open Sans"/>
              </a:rPr>
              <a:t>Continuer chez EY - Toulouse dans l’audit financier puis dans le Conseil en Stratégie</a:t>
            </a:r>
          </a:p>
        </p:txBody>
      </p:sp>
      <p:sp>
        <p:nvSpPr>
          <p:cNvPr id="11" name="TextBox 11"/>
          <p:cNvSpPr txBox="1"/>
          <p:nvPr/>
        </p:nvSpPr>
        <p:spPr>
          <a:xfrm>
            <a:off x="7553858" y="7928679"/>
            <a:ext cx="2861562" cy="405765"/>
          </a:xfrm>
          <a:prstGeom prst="rect">
            <a:avLst/>
          </a:prstGeom>
        </p:spPr>
        <p:txBody>
          <a:bodyPr lIns="0" tIns="0" rIns="0" bIns="0" rtlCol="0" anchor="t">
            <a:spAutoFit/>
          </a:bodyPr>
          <a:lstStyle/>
          <a:p>
            <a:pPr algn="ctr">
              <a:lnSpc>
                <a:spcPts val="3359"/>
              </a:lnSpc>
            </a:pPr>
            <a:r>
              <a:rPr lang="en-US" sz="2400" b="1">
                <a:solidFill>
                  <a:srgbClr val="000000"/>
                </a:solidFill>
                <a:latin typeface="Playfair Display Bold"/>
                <a:ea typeface="Playfair Display Bold"/>
                <a:cs typeface="Playfair Display Bold"/>
                <a:sym typeface="Playfair Display Bold"/>
              </a:rPr>
              <a:t>Premier emplois</a:t>
            </a:r>
          </a:p>
        </p:txBody>
      </p:sp>
      <p:sp>
        <p:nvSpPr>
          <p:cNvPr id="12" name="TextBox 12"/>
          <p:cNvSpPr txBox="1"/>
          <p:nvPr/>
        </p:nvSpPr>
        <p:spPr>
          <a:xfrm>
            <a:off x="13171100" y="7928679"/>
            <a:ext cx="2861562" cy="405765"/>
          </a:xfrm>
          <a:prstGeom prst="rect">
            <a:avLst/>
          </a:prstGeom>
        </p:spPr>
        <p:txBody>
          <a:bodyPr lIns="0" tIns="0" rIns="0" bIns="0" rtlCol="0" anchor="t">
            <a:spAutoFit/>
          </a:bodyPr>
          <a:lstStyle/>
          <a:p>
            <a:pPr algn="ctr">
              <a:lnSpc>
                <a:spcPts val="3359"/>
              </a:lnSpc>
            </a:pPr>
            <a:r>
              <a:rPr lang="en-US" sz="2400" b="1">
                <a:solidFill>
                  <a:srgbClr val="000000"/>
                </a:solidFill>
                <a:latin typeface="Playfair Display Bold"/>
                <a:ea typeface="Playfair Display Bold"/>
                <a:cs typeface="Playfair Display Bold"/>
                <a:sym typeface="Playfair Display Bold"/>
              </a:rPr>
              <a:t>Piste futur</a:t>
            </a:r>
          </a:p>
        </p:txBody>
      </p:sp>
      <p:sp>
        <p:nvSpPr>
          <p:cNvPr id="13" name="AutoShape 13"/>
          <p:cNvSpPr/>
          <p:nvPr/>
        </p:nvSpPr>
        <p:spPr>
          <a:xfrm>
            <a:off x="8896278" y="1036828"/>
            <a:ext cx="0" cy="1793191"/>
          </a:xfrm>
          <a:prstGeom prst="line">
            <a:avLst/>
          </a:prstGeom>
          <a:ln w="38100" cap="flat">
            <a:solidFill>
              <a:srgbClr val="5B5B5B"/>
            </a:solidFill>
            <a:prstDash val="solid"/>
            <a:headEnd type="none" w="sm" len="sm"/>
            <a:tailEnd type="none" w="sm" len="sm"/>
          </a:ln>
        </p:spPr>
      </p:sp>
      <p:sp>
        <p:nvSpPr>
          <p:cNvPr id="14" name="TextBox 14"/>
          <p:cNvSpPr txBox="1"/>
          <p:nvPr/>
        </p:nvSpPr>
        <p:spPr>
          <a:xfrm>
            <a:off x="1872108" y="3540396"/>
            <a:ext cx="3256888" cy="4264458"/>
          </a:xfrm>
          <a:prstGeom prst="rect">
            <a:avLst/>
          </a:prstGeom>
        </p:spPr>
        <p:txBody>
          <a:bodyPr lIns="0" tIns="0" rIns="0" bIns="0" rtlCol="0" anchor="t">
            <a:spAutoFit/>
          </a:bodyPr>
          <a:lstStyle/>
          <a:p>
            <a:pPr algn="just">
              <a:lnSpc>
                <a:spcPts val="34800"/>
              </a:lnSpc>
            </a:pPr>
            <a:r>
              <a:rPr lang="en-US" sz="24857">
                <a:solidFill>
                  <a:srgbClr val="000000"/>
                </a:solidFill>
                <a:latin typeface="Montserrat"/>
                <a:ea typeface="Montserrat"/>
                <a:cs typeface="Montserrat"/>
                <a:sym typeface="Montserrat"/>
              </a:rPr>
              <a:t>01</a:t>
            </a:r>
          </a:p>
        </p:txBody>
      </p:sp>
      <p:sp>
        <p:nvSpPr>
          <p:cNvPr id="15" name="TextBox 15"/>
          <p:cNvSpPr txBox="1"/>
          <p:nvPr/>
        </p:nvSpPr>
        <p:spPr>
          <a:xfrm>
            <a:off x="7033402" y="3540382"/>
            <a:ext cx="3903503" cy="4264472"/>
          </a:xfrm>
          <a:prstGeom prst="rect">
            <a:avLst/>
          </a:prstGeom>
        </p:spPr>
        <p:txBody>
          <a:bodyPr lIns="0" tIns="0" rIns="0" bIns="0" rtlCol="0" anchor="t">
            <a:spAutoFit/>
          </a:bodyPr>
          <a:lstStyle/>
          <a:p>
            <a:pPr algn="just">
              <a:lnSpc>
                <a:spcPts val="34800"/>
              </a:lnSpc>
            </a:pPr>
            <a:r>
              <a:rPr lang="en-US" sz="24857">
                <a:solidFill>
                  <a:srgbClr val="000000"/>
                </a:solidFill>
                <a:latin typeface="Montserrat"/>
                <a:ea typeface="Montserrat"/>
                <a:cs typeface="Montserrat"/>
                <a:sym typeface="Montserrat"/>
              </a:rPr>
              <a:t>02</a:t>
            </a:r>
          </a:p>
        </p:txBody>
      </p:sp>
      <p:sp>
        <p:nvSpPr>
          <p:cNvPr id="16" name="TextBox 16"/>
          <p:cNvSpPr txBox="1"/>
          <p:nvPr/>
        </p:nvSpPr>
        <p:spPr>
          <a:xfrm>
            <a:off x="12665339" y="3540382"/>
            <a:ext cx="3874111" cy="4264472"/>
          </a:xfrm>
          <a:prstGeom prst="rect">
            <a:avLst/>
          </a:prstGeom>
        </p:spPr>
        <p:txBody>
          <a:bodyPr lIns="0" tIns="0" rIns="0" bIns="0" rtlCol="0" anchor="t">
            <a:spAutoFit/>
          </a:bodyPr>
          <a:lstStyle/>
          <a:p>
            <a:pPr algn="just">
              <a:lnSpc>
                <a:spcPts val="34800"/>
              </a:lnSpc>
            </a:pPr>
            <a:r>
              <a:rPr lang="en-US" sz="24857">
                <a:solidFill>
                  <a:srgbClr val="000000"/>
                </a:solidFill>
                <a:latin typeface="Montserrat"/>
                <a:ea typeface="Montserrat"/>
                <a:cs typeface="Montserrat"/>
                <a:sym typeface="Montserrat"/>
              </a:rPr>
              <a:t>03</a:t>
            </a:r>
          </a:p>
        </p:txBody>
      </p:sp>
      <p:sp>
        <p:nvSpPr>
          <p:cNvPr id="17" name="TextBox 17"/>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7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700375" y="-225860"/>
            <a:ext cx="2887250" cy="18288000"/>
            <a:chOff x="0" y="0"/>
            <a:chExt cx="760428" cy="4816593"/>
          </a:xfrm>
        </p:grpSpPr>
        <p:sp>
          <p:nvSpPr>
            <p:cNvPr id="3" name="Freeform 3"/>
            <p:cNvSpPr/>
            <p:nvPr/>
          </p:nvSpPr>
          <p:spPr>
            <a:xfrm>
              <a:off x="0" y="0"/>
              <a:ext cx="760428" cy="4816592"/>
            </a:xfrm>
            <a:custGeom>
              <a:avLst/>
              <a:gdLst/>
              <a:ahLst/>
              <a:cxnLst/>
              <a:rect l="l" t="t" r="r" b="b"/>
              <a:pathLst>
                <a:path w="760428" h="4816592">
                  <a:moveTo>
                    <a:pt x="0" y="0"/>
                  </a:moveTo>
                  <a:lnTo>
                    <a:pt x="760428" y="0"/>
                  </a:lnTo>
                  <a:lnTo>
                    <a:pt x="760428" y="4816592"/>
                  </a:lnTo>
                  <a:lnTo>
                    <a:pt x="0" y="4816592"/>
                  </a:lnTo>
                  <a:close/>
                </a:path>
              </a:pathLst>
            </a:custGeom>
            <a:solidFill>
              <a:srgbClr val="E6E6E6"/>
            </a:solidFill>
          </p:spPr>
        </p:sp>
        <p:sp>
          <p:nvSpPr>
            <p:cNvPr id="4" name="TextBox 4"/>
            <p:cNvSpPr txBox="1"/>
            <p:nvPr/>
          </p:nvSpPr>
          <p:spPr>
            <a:xfrm>
              <a:off x="0" y="-38100"/>
              <a:ext cx="760428" cy="485469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36447" y="679725"/>
            <a:ext cx="6342493" cy="8927549"/>
          </a:xfrm>
          <a:custGeom>
            <a:avLst/>
            <a:gdLst/>
            <a:ahLst/>
            <a:cxnLst/>
            <a:rect l="l" t="t" r="r" b="b"/>
            <a:pathLst>
              <a:path w="6342493" h="8927549">
                <a:moveTo>
                  <a:pt x="0" y="0"/>
                </a:moveTo>
                <a:lnTo>
                  <a:pt x="6342492" y="0"/>
                </a:lnTo>
                <a:lnTo>
                  <a:pt x="6342492" y="8927550"/>
                </a:lnTo>
                <a:lnTo>
                  <a:pt x="0" y="8927550"/>
                </a:lnTo>
                <a:lnTo>
                  <a:pt x="0" y="0"/>
                </a:lnTo>
                <a:close/>
              </a:path>
            </a:pathLst>
          </a:custGeom>
          <a:blipFill>
            <a:blip r:embed="rId2"/>
            <a:stretch>
              <a:fillRect l="-55568" r="-55568"/>
            </a:stretch>
          </a:blipFill>
        </p:spPr>
      </p:sp>
      <p:sp>
        <p:nvSpPr>
          <p:cNvPr id="6" name="TextBox 6"/>
          <p:cNvSpPr txBox="1"/>
          <p:nvPr/>
        </p:nvSpPr>
        <p:spPr>
          <a:xfrm>
            <a:off x="7748738" y="2504071"/>
            <a:ext cx="2490063" cy="1085215"/>
          </a:xfrm>
          <a:prstGeom prst="rect">
            <a:avLst/>
          </a:prstGeom>
        </p:spPr>
        <p:txBody>
          <a:bodyPr lIns="0" tIns="0" rIns="0" bIns="0" rtlCol="0" anchor="t">
            <a:spAutoFit/>
          </a:bodyPr>
          <a:lstStyle/>
          <a:p>
            <a:pPr algn="l">
              <a:lnSpc>
                <a:spcPts val="8959"/>
              </a:lnSpc>
            </a:pPr>
            <a:r>
              <a:rPr lang="en-US" sz="6399" b="1">
                <a:solidFill>
                  <a:srgbClr val="000000"/>
                </a:solidFill>
                <a:latin typeface="Playfair Display Bold"/>
                <a:ea typeface="Playfair Display Bold"/>
                <a:cs typeface="Playfair Display Bold"/>
                <a:sym typeface="Playfair Display Bold"/>
              </a:rPr>
              <a:t>Merci</a:t>
            </a:r>
          </a:p>
        </p:txBody>
      </p:sp>
      <p:sp>
        <p:nvSpPr>
          <p:cNvPr id="7" name="AutoShape 7"/>
          <p:cNvSpPr/>
          <p:nvPr/>
        </p:nvSpPr>
        <p:spPr>
          <a:xfrm>
            <a:off x="10424007" y="3236852"/>
            <a:ext cx="7916677" cy="0"/>
          </a:xfrm>
          <a:prstGeom prst="line">
            <a:avLst/>
          </a:prstGeom>
          <a:ln w="38100" cap="flat">
            <a:solidFill>
              <a:srgbClr val="5B5B5B"/>
            </a:solidFill>
            <a:prstDash val="solid"/>
            <a:headEnd type="none" w="sm" len="sm"/>
            <a:tailEnd type="none" w="sm" len="sm"/>
          </a:ln>
        </p:spPr>
      </p:sp>
      <p:sp>
        <p:nvSpPr>
          <p:cNvPr id="8" name="TextBox 8"/>
          <p:cNvSpPr txBox="1"/>
          <p:nvPr/>
        </p:nvSpPr>
        <p:spPr>
          <a:xfrm>
            <a:off x="7775318" y="3935435"/>
            <a:ext cx="8269376" cy="1553972"/>
          </a:xfrm>
          <a:prstGeom prst="rect">
            <a:avLst/>
          </a:prstGeom>
        </p:spPr>
        <p:txBody>
          <a:bodyPr lIns="0" tIns="0" rIns="0" bIns="0" rtlCol="0" anchor="t">
            <a:spAutoFit/>
          </a:bodyPr>
          <a:lstStyle/>
          <a:p>
            <a:pPr algn="just">
              <a:lnSpc>
                <a:spcPts val="3183"/>
              </a:lnSpc>
            </a:pPr>
            <a:r>
              <a:rPr lang="en-US" sz="1599" spc="14">
                <a:solidFill>
                  <a:srgbClr val="000000"/>
                </a:solidFill>
                <a:latin typeface="Open Sans"/>
                <a:ea typeface="Open Sans"/>
                <a:cs typeface="Open Sans"/>
                <a:sym typeface="Open Sans"/>
              </a:rPr>
              <a:t>Je tiens à exprimer ma sincère gratitude pour votre soutien continu et vos précieuses contributions. Votre aide a été inestimable, et je ne saurais trop vous remercier. Votre engagement et votre générosité sont vraiment appréciés. Merci encore pour tout votre temps.</a:t>
            </a:r>
          </a:p>
        </p:txBody>
      </p:sp>
      <p:sp>
        <p:nvSpPr>
          <p:cNvPr id="9" name="Freeform 9"/>
          <p:cNvSpPr/>
          <p:nvPr/>
        </p:nvSpPr>
        <p:spPr>
          <a:xfrm>
            <a:off x="14136222" y="9063479"/>
            <a:ext cx="351017" cy="351017"/>
          </a:xfrm>
          <a:custGeom>
            <a:avLst/>
            <a:gdLst/>
            <a:ahLst/>
            <a:cxnLst/>
            <a:rect l="l" t="t" r="r" b="b"/>
            <a:pathLst>
              <a:path w="351017" h="351017">
                <a:moveTo>
                  <a:pt x="0" y="0"/>
                </a:moveTo>
                <a:lnTo>
                  <a:pt x="351016" y="0"/>
                </a:lnTo>
                <a:lnTo>
                  <a:pt x="351016" y="351017"/>
                </a:lnTo>
                <a:lnTo>
                  <a:pt x="0" y="3510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14136222" y="8567123"/>
            <a:ext cx="351017" cy="351017"/>
          </a:xfrm>
          <a:custGeom>
            <a:avLst/>
            <a:gdLst/>
            <a:ahLst/>
            <a:cxnLst/>
            <a:rect l="l" t="t" r="r" b="b"/>
            <a:pathLst>
              <a:path w="351017" h="351017">
                <a:moveTo>
                  <a:pt x="0" y="0"/>
                </a:moveTo>
                <a:lnTo>
                  <a:pt x="351016" y="0"/>
                </a:lnTo>
                <a:lnTo>
                  <a:pt x="351016" y="351017"/>
                </a:lnTo>
                <a:lnTo>
                  <a:pt x="0" y="3510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4136222" y="8058968"/>
            <a:ext cx="351017" cy="351017"/>
          </a:xfrm>
          <a:custGeom>
            <a:avLst/>
            <a:gdLst/>
            <a:ahLst/>
            <a:cxnLst/>
            <a:rect l="l" t="t" r="r" b="b"/>
            <a:pathLst>
              <a:path w="351017" h="351017">
                <a:moveTo>
                  <a:pt x="0" y="0"/>
                </a:moveTo>
                <a:lnTo>
                  <a:pt x="351016" y="0"/>
                </a:lnTo>
                <a:lnTo>
                  <a:pt x="351016" y="351017"/>
                </a:lnTo>
                <a:lnTo>
                  <a:pt x="0" y="3510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14774250" y="8079649"/>
            <a:ext cx="2989539" cy="271554"/>
          </a:xfrm>
          <a:prstGeom prst="rect">
            <a:avLst/>
          </a:prstGeom>
        </p:spPr>
        <p:txBody>
          <a:bodyPr lIns="0" tIns="0" rIns="0" bIns="0" rtlCol="0" anchor="t">
            <a:spAutoFit/>
          </a:bodyPr>
          <a:lstStyle/>
          <a:p>
            <a:pPr algn="l">
              <a:lnSpc>
                <a:spcPts val="2237"/>
              </a:lnSpc>
            </a:pPr>
            <a:r>
              <a:rPr lang="en-US" sz="1598">
                <a:solidFill>
                  <a:srgbClr val="191919"/>
                </a:solidFill>
                <a:latin typeface="Lato"/>
                <a:ea typeface="Lato"/>
                <a:cs typeface="Lato"/>
                <a:sym typeface="Lato"/>
              </a:rPr>
              <a:t>+33 6 48 55 47 98</a:t>
            </a:r>
          </a:p>
        </p:txBody>
      </p:sp>
      <p:sp>
        <p:nvSpPr>
          <p:cNvPr id="13" name="TextBox 13"/>
          <p:cNvSpPr txBox="1"/>
          <p:nvPr/>
        </p:nvSpPr>
        <p:spPr>
          <a:xfrm>
            <a:off x="14774250" y="8587804"/>
            <a:ext cx="3298150" cy="271554"/>
          </a:xfrm>
          <a:prstGeom prst="rect">
            <a:avLst/>
          </a:prstGeom>
        </p:spPr>
        <p:txBody>
          <a:bodyPr lIns="0" tIns="0" rIns="0" bIns="0" rtlCol="0" anchor="t">
            <a:spAutoFit/>
          </a:bodyPr>
          <a:lstStyle/>
          <a:p>
            <a:pPr algn="l">
              <a:lnSpc>
                <a:spcPts val="2237"/>
              </a:lnSpc>
            </a:pPr>
            <a:r>
              <a:rPr lang="en-US" sz="1598">
                <a:solidFill>
                  <a:srgbClr val="191919"/>
                </a:solidFill>
                <a:latin typeface="Lato"/>
                <a:ea typeface="Lato"/>
                <a:cs typeface="Lato"/>
                <a:sym typeface="Lato"/>
              </a:rPr>
              <a:t>damian.menville@etu.toulouse-inp.fr</a:t>
            </a:r>
          </a:p>
        </p:txBody>
      </p:sp>
      <p:sp>
        <p:nvSpPr>
          <p:cNvPr id="14" name="TextBox 14"/>
          <p:cNvSpPr txBox="1"/>
          <p:nvPr/>
        </p:nvSpPr>
        <p:spPr>
          <a:xfrm>
            <a:off x="14774250" y="9073175"/>
            <a:ext cx="3298150" cy="271554"/>
          </a:xfrm>
          <a:prstGeom prst="rect">
            <a:avLst/>
          </a:prstGeom>
        </p:spPr>
        <p:txBody>
          <a:bodyPr lIns="0" tIns="0" rIns="0" bIns="0" rtlCol="0" anchor="t">
            <a:spAutoFit/>
          </a:bodyPr>
          <a:lstStyle/>
          <a:p>
            <a:pPr algn="l">
              <a:lnSpc>
                <a:spcPts val="2237"/>
              </a:lnSpc>
            </a:pPr>
            <a:r>
              <a:rPr lang="en-US" sz="1598" u="sng">
                <a:solidFill>
                  <a:srgbClr val="000000"/>
                </a:solidFill>
                <a:latin typeface="Lato"/>
                <a:ea typeface="Lato"/>
                <a:cs typeface="Lato"/>
                <a:sym typeface="Lato"/>
                <a:hlinkClick r:id="rId9" tooltip="https://menville-damian.odoo.com"/>
              </a:rPr>
              <a:t>https://menville-damian.odoo.com</a:t>
            </a:r>
          </a:p>
        </p:txBody>
      </p:sp>
      <p:grpSp>
        <p:nvGrpSpPr>
          <p:cNvPr id="15" name="Group 15"/>
          <p:cNvGrpSpPr/>
          <p:nvPr/>
        </p:nvGrpSpPr>
        <p:grpSpPr>
          <a:xfrm>
            <a:off x="7864772" y="8098450"/>
            <a:ext cx="5236499" cy="1058545"/>
            <a:chOff x="0" y="0"/>
            <a:chExt cx="6981998" cy="1411393"/>
          </a:xfrm>
        </p:grpSpPr>
        <p:sp>
          <p:nvSpPr>
            <p:cNvPr id="16" name="TextBox 16"/>
            <p:cNvSpPr txBox="1"/>
            <p:nvPr/>
          </p:nvSpPr>
          <p:spPr>
            <a:xfrm>
              <a:off x="0" y="620395"/>
              <a:ext cx="6981998" cy="790998"/>
            </a:xfrm>
            <a:prstGeom prst="rect">
              <a:avLst/>
            </a:prstGeom>
          </p:spPr>
          <p:txBody>
            <a:bodyPr lIns="0" tIns="0" rIns="0" bIns="0" rtlCol="0" anchor="t">
              <a:spAutoFit/>
            </a:bodyPr>
            <a:lstStyle/>
            <a:p>
              <a:pPr algn="l">
                <a:lnSpc>
                  <a:spcPts val="2479"/>
                </a:lnSpc>
              </a:pPr>
              <a:r>
                <a:rPr lang="en-US" sz="1599" spc="43">
                  <a:solidFill>
                    <a:srgbClr val="000000"/>
                  </a:solidFill>
                  <a:latin typeface="Open Sans"/>
                  <a:ea typeface="Open Sans"/>
                  <a:cs typeface="Open Sans"/>
                  <a:sym typeface="Open Sans"/>
                </a:rPr>
                <a:t>N'hésitez pas à me contacter par e-mail pour toute opportunité professionnelle ou collaboration.</a:t>
              </a:r>
            </a:p>
          </p:txBody>
        </p:sp>
        <p:sp>
          <p:nvSpPr>
            <p:cNvPr id="17" name="TextBox 17"/>
            <p:cNvSpPr txBox="1"/>
            <p:nvPr/>
          </p:nvSpPr>
          <p:spPr>
            <a:xfrm>
              <a:off x="0" y="-47625"/>
              <a:ext cx="6981998" cy="525145"/>
            </a:xfrm>
            <a:prstGeom prst="rect">
              <a:avLst/>
            </a:prstGeom>
          </p:spPr>
          <p:txBody>
            <a:bodyPr lIns="0" tIns="0" rIns="0" bIns="0" rtlCol="0" anchor="t">
              <a:spAutoFit/>
            </a:bodyPr>
            <a:lstStyle/>
            <a:p>
              <a:pPr algn="l">
                <a:lnSpc>
                  <a:spcPts val="3359"/>
                </a:lnSpc>
              </a:pPr>
              <a:r>
                <a:rPr lang="en-US" sz="2400" b="1">
                  <a:solidFill>
                    <a:srgbClr val="000000"/>
                  </a:solidFill>
                  <a:latin typeface="Playfair Display Bold"/>
                  <a:ea typeface="Playfair Display Bold"/>
                  <a:cs typeface="Playfair Display Bold"/>
                  <a:sym typeface="Playfair Display Bold"/>
                </a:rPr>
                <a:t>Contact</a:t>
              </a:r>
            </a:p>
          </p:txBody>
        </p:sp>
      </p:grpSp>
      <p:sp>
        <p:nvSpPr>
          <p:cNvPr id="18" name="TextBox 18"/>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8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68138" y="-919557"/>
            <a:ext cx="2202238" cy="3029964"/>
            <a:chOff x="0" y="0"/>
            <a:chExt cx="580013" cy="798015"/>
          </a:xfrm>
        </p:grpSpPr>
        <p:sp>
          <p:nvSpPr>
            <p:cNvPr id="3" name="Freeform 3"/>
            <p:cNvSpPr/>
            <p:nvPr/>
          </p:nvSpPr>
          <p:spPr>
            <a:xfrm>
              <a:off x="0" y="0"/>
              <a:ext cx="580013" cy="798015"/>
            </a:xfrm>
            <a:custGeom>
              <a:avLst/>
              <a:gdLst/>
              <a:ahLst/>
              <a:cxnLst/>
              <a:rect l="l" t="t" r="r" b="b"/>
              <a:pathLst>
                <a:path w="580013" h="798015">
                  <a:moveTo>
                    <a:pt x="0" y="0"/>
                  </a:moveTo>
                  <a:lnTo>
                    <a:pt x="580013" y="0"/>
                  </a:lnTo>
                  <a:lnTo>
                    <a:pt x="580013" y="798015"/>
                  </a:lnTo>
                  <a:lnTo>
                    <a:pt x="0" y="798015"/>
                  </a:lnTo>
                  <a:close/>
                </a:path>
              </a:pathLst>
            </a:custGeom>
            <a:solidFill>
              <a:srgbClr val="E6E6E6"/>
            </a:solidFill>
          </p:spPr>
        </p:sp>
        <p:sp>
          <p:nvSpPr>
            <p:cNvPr id="4" name="TextBox 4"/>
            <p:cNvSpPr txBox="1"/>
            <p:nvPr/>
          </p:nvSpPr>
          <p:spPr>
            <a:xfrm>
              <a:off x="0" y="-38100"/>
              <a:ext cx="580013" cy="83611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611329"/>
            <a:ext cx="7497625" cy="1085215"/>
          </a:xfrm>
          <a:prstGeom prst="rect">
            <a:avLst/>
          </a:prstGeom>
        </p:spPr>
        <p:txBody>
          <a:bodyPr lIns="0" tIns="0" rIns="0" bIns="0" rtlCol="0" anchor="t">
            <a:spAutoFit/>
          </a:bodyPr>
          <a:lstStyle/>
          <a:p>
            <a:pPr algn="l">
              <a:lnSpc>
                <a:spcPts val="8959"/>
              </a:lnSpc>
            </a:pPr>
            <a:r>
              <a:rPr lang="en-US" sz="6399" b="1">
                <a:solidFill>
                  <a:srgbClr val="000000"/>
                </a:solidFill>
                <a:latin typeface="Playfair Display Bold"/>
                <a:ea typeface="Playfair Display Bold"/>
                <a:cs typeface="Playfair Display Bold"/>
                <a:sym typeface="Playfair Display Bold"/>
              </a:rPr>
              <a:t>Bibliographie</a:t>
            </a:r>
          </a:p>
        </p:txBody>
      </p:sp>
      <p:sp>
        <p:nvSpPr>
          <p:cNvPr id="6" name="TextBox 6"/>
          <p:cNvSpPr txBox="1"/>
          <p:nvPr/>
        </p:nvSpPr>
        <p:spPr>
          <a:xfrm>
            <a:off x="1028700" y="2962592"/>
            <a:ext cx="17259300" cy="3990340"/>
          </a:xfrm>
          <a:prstGeom prst="rect">
            <a:avLst/>
          </a:prstGeom>
        </p:spPr>
        <p:txBody>
          <a:bodyPr lIns="0" tIns="0" rIns="0" bIns="0" rtlCol="0" anchor="t">
            <a:spAutoFit/>
          </a:bodyPr>
          <a:lstStyle/>
          <a:p>
            <a:pPr marL="410209" lvl="1" indent="-205105" algn="l">
              <a:lnSpc>
                <a:spcPts val="2659"/>
              </a:lnSpc>
              <a:buFont typeface="Arial"/>
              <a:buChar char="•"/>
            </a:pPr>
            <a:r>
              <a:rPr lang="en-US" sz="1899">
                <a:solidFill>
                  <a:srgbClr val="000000"/>
                </a:solidFill>
                <a:latin typeface="Open Sans"/>
                <a:ea typeface="Open Sans"/>
                <a:cs typeface="Open Sans"/>
                <a:sym typeface="Open Sans"/>
              </a:rPr>
              <a:t>Damia, Alexandre. Interview téléphonique réalisé par Menville Damian, s. d.</a:t>
            </a:r>
          </a:p>
          <a:p>
            <a:pPr marL="410209" lvl="1" indent="-205105" algn="l">
              <a:lnSpc>
                <a:spcPts val="2659"/>
              </a:lnSpc>
              <a:buFont typeface="Arial"/>
              <a:buChar char="•"/>
            </a:pPr>
            <a:r>
              <a:rPr lang="en-US" sz="1899">
                <a:solidFill>
                  <a:srgbClr val="000000"/>
                </a:solidFill>
                <a:latin typeface="Open Sans"/>
                <a:ea typeface="Open Sans"/>
                <a:cs typeface="Open Sans"/>
                <a:sym typeface="Open Sans"/>
              </a:rPr>
              <a:t>Polerowicz, Félix. Interview distenciel réalisé par Menville Damian, s. d.</a:t>
            </a:r>
          </a:p>
          <a:p>
            <a:pPr marL="410209" lvl="1" indent="-205105" algn="l">
              <a:lnSpc>
                <a:spcPts val="2659"/>
              </a:lnSpc>
              <a:buFont typeface="Arial"/>
              <a:buChar char="•"/>
            </a:pPr>
            <a:r>
              <a:rPr lang="en-US" sz="1899">
                <a:solidFill>
                  <a:srgbClr val="000000"/>
                </a:solidFill>
                <a:latin typeface="Open Sans"/>
                <a:ea typeface="Open Sans"/>
                <a:cs typeface="Open Sans"/>
                <a:sym typeface="Open Sans"/>
              </a:rPr>
              <a:t>EY. « Information interne EY », s. d. https://www.ey.com/fr_fr/careers/devenez-auditeur-chez-ey.</a:t>
            </a:r>
          </a:p>
          <a:p>
            <a:pPr marL="410209" lvl="1" indent="-205105" algn="l">
              <a:lnSpc>
                <a:spcPts val="2659"/>
              </a:lnSpc>
              <a:buFont typeface="Arial"/>
              <a:buChar char="•"/>
            </a:pPr>
            <a:r>
              <a:rPr lang="en-US" sz="1899">
                <a:solidFill>
                  <a:srgbClr val="000000"/>
                </a:solidFill>
                <a:latin typeface="Open Sans"/>
                <a:ea typeface="Open Sans"/>
                <a:cs typeface="Open Sans"/>
                <a:sym typeface="Open Sans"/>
              </a:rPr>
              <a:t>« Image », s. d. https://www.google.com/url?sa=i&amp;url=https%3A%2F%2Fconsulting-buddies.com%2Farticle%2FTout_comprendre_aux_%25E2%2580%259CBig_Four%25E2%2580%259D&amp;psig=AOvVaw0faWKrRiqAGL_V4Zq_5X3E&amp;ust=1735483014493000&amp;source=images&amp;cd=vfe&amp;opi=89978449&amp;ved=0CAMQjB1qFwoTCKDxpJbYyooDFQAAAAAdAAAAABAE.</a:t>
            </a:r>
          </a:p>
          <a:p>
            <a:pPr marL="410209" lvl="1" indent="-205105" algn="l">
              <a:lnSpc>
                <a:spcPts val="2659"/>
              </a:lnSpc>
              <a:buFont typeface="Arial"/>
              <a:buChar char="•"/>
            </a:pPr>
            <a:r>
              <a:rPr lang="en-US" sz="1899">
                <a:solidFill>
                  <a:srgbClr val="000000"/>
                </a:solidFill>
                <a:latin typeface="Open Sans"/>
                <a:ea typeface="Open Sans"/>
                <a:cs typeface="Open Sans"/>
                <a:sym typeface="Open Sans"/>
              </a:rPr>
              <a:t>« Image », s. d. https://www.google.com/url?sa=i&amp;url=https%3A%2F%2Fwww.petite-entreprise.net%2FP-3366-88-G1-l-audit-comptable-et-financier.html&amp;psig=AOvVaw3Chd7S1RXpLLglo5iUqsBk&amp;ust=1735482741125000&amp;source=images&amp;cd=vfe&amp;opi=89978449&amp;ved=0CAMQjB1qFwoTCOCe-5rXyooDFQAAAAAdAAAAABAE.</a:t>
            </a:r>
          </a:p>
          <a:p>
            <a:pPr marL="410209" lvl="1" indent="-205105" algn="l">
              <a:lnSpc>
                <a:spcPts val="2659"/>
              </a:lnSpc>
              <a:buFont typeface="Arial"/>
              <a:buChar char="•"/>
            </a:pPr>
            <a:r>
              <a:rPr lang="en-US" sz="1899">
                <a:solidFill>
                  <a:srgbClr val="000000"/>
                </a:solidFill>
                <a:latin typeface="Open Sans"/>
                <a:ea typeface="Open Sans"/>
                <a:cs typeface="Open Sans"/>
                <a:sym typeface="Open Sans"/>
              </a:rPr>
              <a:t>« Image », s. d. https://www.google.com/url?sa=i&amp;url=https%3A%2F%2Fconvergencia-conseil.com%2Fcabinet-conseil-en-organisation-expertise-et-transformation%2F&amp;psig=AOvVaw3HjNeuXRQaIrVmyLUt4rHC&amp;ust=1735482898050000&amp;source=images&amp;cd=vfe&amp;opi=89978449&amp;ved=0CAMQjB1qFwoTCNjlqOHXyooDFQAAAAAdAAAAABAj.</a:t>
            </a:r>
          </a:p>
        </p:txBody>
      </p:sp>
      <p:sp>
        <p:nvSpPr>
          <p:cNvPr id="7" name="TextBox 7"/>
          <p:cNvSpPr txBox="1"/>
          <p:nvPr/>
        </p:nvSpPr>
        <p:spPr>
          <a:xfrm>
            <a:off x="8902250" y="8904478"/>
            <a:ext cx="8895865" cy="353822"/>
          </a:xfrm>
          <a:prstGeom prst="rect">
            <a:avLst/>
          </a:prstGeom>
        </p:spPr>
        <p:txBody>
          <a:bodyPr lIns="0" tIns="0" rIns="0" bIns="0" rtlCol="0" anchor="t">
            <a:spAutoFit/>
          </a:bodyPr>
          <a:lstStyle/>
          <a:p>
            <a:pPr algn="r">
              <a:lnSpc>
                <a:spcPts val="3183"/>
              </a:lnSpc>
            </a:pPr>
            <a:r>
              <a:rPr lang="en-US" sz="1599" spc="14">
                <a:solidFill>
                  <a:srgbClr val="000000"/>
                </a:solidFill>
                <a:latin typeface="Open Sans"/>
                <a:ea typeface="Open Sans"/>
                <a:cs typeface="Open Sans"/>
                <a:sym typeface="Open Sans"/>
              </a:rPr>
              <a:t>Bibliographue réalisé à l’aide de Zotero</a:t>
            </a:r>
          </a:p>
        </p:txBody>
      </p:sp>
      <p:sp>
        <p:nvSpPr>
          <p:cNvPr id="8" name="TextBox 8"/>
          <p:cNvSpPr txBox="1"/>
          <p:nvPr/>
        </p:nvSpPr>
        <p:spPr>
          <a:xfrm>
            <a:off x="16352993" y="9736797"/>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Page 9 sur 9</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1149</Words>
  <Application>Microsoft Macintosh PowerPoint</Application>
  <PresentationFormat>Personnalisé</PresentationFormat>
  <Paragraphs>70</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Playfair Display Bold</vt:lpstr>
      <vt:lpstr>Arial</vt:lpstr>
      <vt:lpstr>Lora</vt:lpstr>
      <vt:lpstr>Calibri</vt:lpstr>
      <vt:lpstr>Montserrat</vt:lpstr>
      <vt:lpstr>Lato</vt:lpstr>
      <vt:lpstr>Open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Professional Project</dc:title>
  <cp:lastModifiedBy>Microsoft Office User</cp:lastModifiedBy>
  <cp:revision>4</cp:revision>
  <dcterms:created xsi:type="dcterms:W3CDTF">2006-08-16T00:00:00Z</dcterms:created>
  <dcterms:modified xsi:type="dcterms:W3CDTF">2025-01-06T16:36:39Z</dcterms:modified>
  <dc:identifier>DAGaHxicweY</dc:identifier>
</cp:coreProperties>
</file>